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6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8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9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0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1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2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3.xml" ContentType="application/vnd.openxmlformats-officedocument.theme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4.xml" ContentType="application/vnd.openxmlformats-officedocument.theme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5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theme/theme16.xml" ContentType="application/vnd.openxmlformats-officedocument.theme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theme/theme17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18.xml" ContentType="application/vnd.openxmlformats-officedocument.theme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theme/theme19.xml" ContentType="application/vnd.openxmlformats-officedocument.theme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theme/theme20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theme/theme21.xml" ContentType="application/vnd.openxmlformats-officedocument.theme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theme/theme22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theme/theme23.xml" ContentType="application/vnd.openxmlformats-officedocument.theme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theme/theme24.xml" ContentType="application/vnd.openxmlformats-officedocument.theme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theme/theme25.xml" ContentType="application/vnd.openxmlformats-officedocument.theme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theme/theme26.xml" ContentType="application/vnd.openxmlformats-officedocument.theme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theme/theme27.xml" ContentType="application/vnd.openxmlformats-officedocument.theme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theme/theme28.xml" ContentType="application/vnd.openxmlformats-officedocument.theme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theme/theme29.xml" ContentType="application/vnd.openxmlformats-officedocument.theme+xml"/>
  <Override PartName="/ppt/theme/theme30.xml" ContentType="application/vnd.openxmlformats-officedocument.theme+xml"/>
  <Override PartName="/ppt/theme/theme3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.xml" ContentType="application/vnd.openxmlformats-officedocument.presentationml.tags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4" r:id="rId2"/>
    <p:sldMasterId id="2147483812" r:id="rId3"/>
    <p:sldMasterId id="2147483824" r:id="rId4"/>
    <p:sldMasterId id="2147483848" r:id="rId5"/>
    <p:sldMasterId id="2147483872" r:id="rId6"/>
    <p:sldMasterId id="2147483909" r:id="rId7"/>
    <p:sldMasterId id="2147483936" r:id="rId8"/>
    <p:sldMasterId id="2147484087" r:id="rId9"/>
    <p:sldMasterId id="2147484099" r:id="rId10"/>
    <p:sldMasterId id="2147484281" r:id="rId11"/>
    <p:sldMasterId id="2147484522" r:id="rId12"/>
    <p:sldMasterId id="2147484571" r:id="rId13"/>
    <p:sldMasterId id="2147484777" r:id="rId14"/>
    <p:sldMasterId id="2147484837" r:id="rId15"/>
    <p:sldMasterId id="2147484849" r:id="rId16"/>
    <p:sldMasterId id="2147484861" r:id="rId17"/>
    <p:sldMasterId id="2147484873" r:id="rId18"/>
    <p:sldMasterId id="2147484969" r:id="rId19"/>
    <p:sldMasterId id="2147485410" r:id="rId20"/>
    <p:sldMasterId id="2147485520" r:id="rId21"/>
    <p:sldMasterId id="2147485532" r:id="rId22"/>
    <p:sldMasterId id="2147485665" r:id="rId23"/>
    <p:sldMasterId id="2147485714" r:id="rId24"/>
    <p:sldMasterId id="2147486472" r:id="rId25"/>
    <p:sldMasterId id="2147486594" r:id="rId26"/>
    <p:sldMasterId id="2147487120" r:id="rId27"/>
    <p:sldMasterId id="2147487194" r:id="rId28"/>
    <p:sldMasterId id="2147487206" r:id="rId29"/>
  </p:sldMasterIdLst>
  <p:notesMasterIdLst>
    <p:notesMasterId r:id="rId109"/>
  </p:notesMasterIdLst>
  <p:handoutMasterIdLst>
    <p:handoutMasterId r:id="rId110"/>
  </p:handoutMasterIdLst>
  <p:sldIdLst>
    <p:sldId id="6628" r:id="rId30"/>
    <p:sldId id="6554" r:id="rId31"/>
    <p:sldId id="441" r:id="rId32"/>
    <p:sldId id="6556" r:id="rId33"/>
    <p:sldId id="6557" r:id="rId34"/>
    <p:sldId id="3171" r:id="rId35"/>
    <p:sldId id="3165" r:id="rId36"/>
    <p:sldId id="3172" r:id="rId37"/>
    <p:sldId id="3173" r:id="rId38"/>
    <p:sldId id="720" r:id="rId39"/>
    <p:sldId id="6602" r:id="rId40"/>
    <p:sldId id="6571" r:id="rId41"/>
    <p:sldId id="6575" r:id="rId42"/>
    <p:sldId id="6570" r:id="rId43"/>
    <p:sldId id="410" r:id="rId44"/>
    <p:sldId id="406" r:id="rId45"/>
    <p:sldId id="520" r:id="rId46"/>
    <p:sldId id="526" r:id="rId47"/>
    <p:sldId id="527" r:id="rId48"/>
    <p:sldId id="528" r:id="rId49"/>
    <p:sldId id="6576" r:id="rId50"/>
    <p:sldId id="3188" r:id="rId51"/>
    <p:sldId id="6580" r:id="rId52"/>
    <p:sldId id="426" r:id="rId53"/>
    <p:sldId id="6560" r:id="rId54"/>
    <p:sldId id="840" r:id="rId55"/>
    <p:sldId id="6561" r:id="rId56"/>
    <p:sldId id="6568" r:id="rId57"/>
    <p:sldId id="282" r:id="rId58"/>
    <p:sldId id="284" r:id="rId59"/>
    <p:sldId id="6582" r:id="rId60"/>
    <p:sldId id="285" r:id="rId61"/>
    <p:sldId id="6583" r:id="rId62"/>
    <p:sldId id="6581" r:id="rId63"/>
    <p:sldId id="6584" r:id="rId64"/>
    <p:sldId id="313" r:id="rId65"/>
    <p:sldId id="316" r:id="rId66"/>
    <p:sldId id="317" r:id="rId67"/>
    <p:sldId id="420" r:id="rId68"/>
    <p:sldId id="3182" r:id="rId69"/>
    <p:sldId id="531" r:id="rId70"/>
    <p:sldId id="3183" r:id="rId71"/>
    <p:sldId id="6586" r:id="rId72"/>
    <p:sldId id="6587" r:id="rId73"/>
    <p:sldId id="6598" r:id="rId74"/>
    <p:sldId id="6597" r:id="rId75"/>
    <p:sldId id="6573" r:id="rId76"/>
    <p:sldId id="421" r:id="rId77"/>
    <p:sldId id="6574" r:id="rId78"/>
    <p:sldId id="6578" r:id="rId79"/>
    <p:sldId id="6579" r:id="rId80"/>
    <p:sldId id="262" r:id="rId81"/>
    <p:sldId id="339" r:id="rId82"/>
    <p:sldId id="261" r:id="rId83"/>
    <p:sldId id="287" r:id="rId84"/>
    <p:sldId id="338" r:id="rId85"/>
    <p:sldId id="6588" r:id="rId86"/>
    <p:sldId id="335" r:id="rId87"/>
    <p:sldId id="336" r:id="rId88"/>
    <p:sldId id="6589" r:id="rId89"/>
    <p:sldId id="6599" r:id="rId90"/>
    <p:sldId id="6600" r:id="rId91"/>
    <p:sldId id="6593" r:id="rId92"/>
    <p:sldId id="6592" r:id="rId93"/>
    <p:sldId id="6596" r:id="rId94"/>
    <p:sldId id="6594" r:id="rId95"/>
    <p:sldId id="416" r:id="rId96"/>
    <p:sldId id="6595" r:id="rId97"/>
    <p:sldId id="430" r:id="rId98"/>
    <p:sldId id="6577" r:id="rId99"/>
    <p:sldId id="431" r:id="rId100"/>
    <p:sldId id="432" r:id="rId101"/>
    <p:sldId id="433" r:id="rId102"/>
    <p:sldId id="434" r:id="rId103"/>
    <p:sldId id="435" r:id="rId104"/>
    <p:sldId id="424" r:id="rId105"/>
    <p:sldId id="6546" r:id="rId106"/>
    <p:sldId id="6627" r:id="rId107"/>
    <p:sldId id="6601" r:id="rId10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B050"/>
    <a:srgbClr val="CC9900"/>
    <a:srgbClr val="002060"/>
    <a:srgbClr val="FFD147"/>
    <a:srgbClr val="FFF0C2"/>
    <a:srgbClr val="4E8F00"/>
    <a:srgbClr val="945200"/>
    <a:srgbClr val="FFC200"/>
    <a:srgbClr val="9DC3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26144" autoAdjust="0"/>
    <p:restoredTop sz="97059" autoAdjust="0"/>
  </p:normalViewPr>
  <p:slideViewPr>
    <p:cSldViewPr>
      <p:cViewPr varScale="1">
        <p:scale>
          <a:sx n="131" d="100"/>
          <a:sy n="131" d="100"/>
        </p:scale>
        <p:origin x="952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93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228" y="-108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3.xml"/><Relationship Id="rId47" Type="http://schemas.openxmlformats.org/officeDocument/2006/relationships/slide" Target="slides/slide18.xml"/><Relationship Id="rId63" Type="http://schemas.openxmlformats.org/officeDocument/2006/relationships/slide" Target="slides/slide34.xml"/><Relationship Id="rId68" Type="http://schemas.openxmlformats.org/officeDocument/2006/relationships/slide" Target="slides/slide39.xml"/><Relationship Id="rId84" Type="http://schemas.openxmlformats.org/officeDocument/2006/relationships/slide" Target="slides/slide55.xml"/><Relationship Id="rId89" Type="http://schemas.openxmlformats.org/officeDocument/2006/relationships/slide" Target="slides/slide60.xml"/><Relationship Id="rId112" Type="http://schemas.openxmlformats.org/officeDocument/2006/relationships/viewProps" Target="viewProps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78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3.xml"/><Relationship Id="rId37" Type="http://schemas.openxmlformats.org/officeDocument/2006/relationships/slide" Target="slides/slide8.xml"/><Relationship Id="rId53" Type="http://schemas.openxmlformats.org/officeDocument/2006/relationships/slide" Target="slides/slide24.xml"/><Relationship Id="rId58" Type="http://schemas.openxmlformats.org/officeDocument/2006/relationships/slide" Target="slides/slide29.xml"/><Relationship Id="rId74" Type="http://schemas.openxmlformats.org/officeDocument/2006/relationships/slide" Target="slides/slide45.xml"/><Relationship Id="rId79" Type="http://schemas.openxmlformats.org/officeDocument/2006/relationships/slide" Target="slides/slide50.xml"/><Relationship Id="rId102" Type="http://schemas.openxmlformats.org/officeDocument/2006/relationships/slide" Target="slides/slide73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61.xml"/><Relationship Id="rId95" Type="http://schemas.openxmlformats.org/officeDocument/2006/relationships/slide" Target="slides/slide66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43" Type="http://schemas.openxmlformats.org/officeDocument/2006/relationships/slide" Target="slides/slide14.xml"/><Relationship Id="rId48" Type="http://schemas.openxmlformats.org/officeDocument/2006/relationships/slide" Target="slides/slide19.xml"/><Relationship Id="rId64" Type="http://schemas.openxmlformats.org/officeDocument/2006/relationships/slide" Target="slides/slide35.xml"/><Relationship Id="rId69" Type="http://schemas.openxmlformats.org/officeDocument/2006/relationships/slide" Target="slides/slide40.xml"/><Relationship Id="rId113" Type="http://schemas.openxmlformats.org/officeDocument/2006/relationships/theme" Target="theme/theme1.xml"/><Relationship Id="rId80" Type="http://schemas.openxmlformats.org/officeDocument/2006/relationships/slide" Target="slides/slide51.xml"/><Relationship Id="rId85" Type="http://schemas.openxmlformats.org/officeDocument/2006/relationships/slide" Target="slides/slide56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33" Type="http://schemas.openxmlformats.org/officeDocument/2006/relationships/slide" Target="slides/slide4.xml"/><Relationship Id="rId38" Type="http://schemas.openxmlformats.org/officeDocument/2006/relationships/slide" Target="slides/slide9.xml"/><Relationship Id="rId59" Type="http://schemas.openxmlformats.org/officeDocument/2006/relationships/slide" Target="slides/slide30.xml"/><Relationship Id="rId103" Type="http://schemas.openxmlformats.org/officeDocument/2006/relationships/slide" Target="slides/slide74.xml"/><Relationship Id="rId108" Type="http://schemas.openxmlformats.org/officeDocument/2006/relationships/slide" Target="slides/slide79.xml"/><Relationship Id="rId54" Type="http://schemas.openxmlformats.org/officeDocument/2006/relationships/slide" Target="slides/slide25.xml"/><Relationship Id="rId70" Type="http://schemas.openxmlformats.org/officeDocument/2006/relationships/slide" Target="slides/slide41.xml"/><Relationship Id="rId75" Type="http://schemas.openxmlformats.org/officeDocument/2006/relationships/slide" Target="slides/slide46.xml"/><Relationship Id="rId91" Type="http://schemas.openxmlformats.org/officeDocument/2006/relationships/slide" Target="slides/slide62.xml"/><Relationship Id="rId96" Type="http://schemas.openxmlformats.org/officeDocument/2006/relationships/slide" Target="slides/slide6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7.xml"/><Relationship Id="rId49" Type="http://schemas.openxmlformats.org/officeDocument/2006/relationships/slide" Target="slides/slide20.xml"/><Relationship Id="rId57" Type="http://schemas.openxmlformats.org/officeDocument/2006/relationships/slide" Target="slides/slide28.xml"/><Relationship Id="rId106" Type="http://schemas.openxmlformats.org/officeDocument/2006/relationships/slide" Target="slides/slide77.xml"/><Relationship Id="rId114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.xml"/><Relationship Id="rId44" Type="http://schemas.openxmlformats.org/officeDocument/2006/relationships/slide" Target="slides/slide15.xml"/><Relationship Id="rId52" Type="http://schemas.openxmlformats.org/officeDocument/2006/relationships/slide" Target="slides/slide23.xml"/><Relationship Id="rId60" Type="http://schemas.openxmlformats.org/officeDocument/2006/relationships/slide" Target="slides/slide31.xml"/><Relationship Id="rId65" Type="http://schemas.openxmlformats.org/officeDocument/2006/relationships/slide" Target="slides/slide36.xml"/><Relationship Id="rId73" Type="http://schemas.openxmlformats.org/officeDocument/2006/relationships/slide" Target="slides/slide44.xml"/><Relationship Id="rId78" Type="http://schemas.openxmlformats.org/officeDocument/2006/relationships/slide" Target="slides/slide49.xml"/><Relationship Id="rId81" Type="http://schemas.openxmlformats.org/officeDocument/2006/relationships/slide" Target="slides/slide52.xml"/><Relationship Id="rId86" Type="http://schemas.openxmlformats.org/officeDocument/2006/relationships/slide" Target="slides/slide57.xml"/><Relationship Id="rId94" Type="http://schemas.openxmlformats.org/officeDocument/2006/relationships/slide" Target="slides/slide65.xml"/><Relationship Id="rId99" Type="http://schemas.openxmlformats.org/officeDocument/2006/relationships/slide" Target="slides/slide70.xml"/><Relationship Id="rId101" Type="http://schemas.openxmlformats.org/officeDocument/2006/relationships/slide" Target="slides/slide7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0.xml"/><Relationship Id="rId109" Type="http://schemas.openxmlformats.org/officeDocument/2006/relationships/notesMaster" Target="notesMasters/notesMaster1.xml"/><Relationship Id="rId34" Type="http://schemas.openxmlformats.org/officeDocument/2006/relationships/slide" Target="slides/slide5.xml"/><Relationship Id="rId50" Type="http://schemas.openxmlformats.org/officeDocument/2006/relationships/slide" Target="slides/slide21.xml"/><Relationship Id="rId55" Type="http://schemas.openxmlformats.org/officeDocument/2006/relationships/slide" Target="slides/slide26.xml"/><Relationship Id="rId76" Type="http://schemas.openxmlformats.org/officeDocument/2006/relationships/slide" Target="slides/slide47.xml"/><Relationship Id="rId97" Type="http://schemas.openxmlformats.org/officeDocument/2006/relationships/slide" Target="slides/slide68.xml"/><Relationship Id="rId104" Type="http://schemas.openxmlformats.org/officeDocument/2006/relationships/slide" Target="slides/slide75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2.xml"/><Relationship Id="rId92" Type="http://schemas.openxmlformats.org/officeDocument/2006/relationships/slide" Target="slides/slide63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" Target="slides/slide11.xml"/><Relationship Id="rId45" Type="http://schemas.openxmlformats.org/officeDocument/2006/relationships/slide" Target="slides/slide16.xml"/><Relationship Id="rId66" Type="http://schemas.openxmlformats.org/officeDocument/2006/relationships/slide" Target="slides/slide37.xml"/><Relationship Id="rId87" Type="http://schemas.openxmlformats.org/officeDocument/2006/relationships/slide" Target="slides/slide58.xml"/><Relationship Id="rId110" Type="http://schemas.openxmlformats.org/officeDocument/2006/relationships/handoutMaster" Target="handoutMasters/handoutMaster1.xml"/><Relationship Id="rId61" Type="http://schemas.openxmlformats.org/officeDocument/2006/relationships/slide" Target="slides/slide32.xml"/><Relationship Id="rId82" Type="http://schemas.openxmlformats.org/officeDocument/2006/relationships/slide" Target="slides/slide53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1.xml"/><Relationship Id="rId35" Type="http://schemas.openxmlformats.org/officeDocument/2006/relationships/slide" Target="slides/slide6.xml"/><Relationship Id="rId56" Type="http://schemas.openxmlformats.org/officeDocument/2006/relationships/slide" Target="slides/slide27.xml"/><Relationship Id="rId77" Type="http://schemas.openxmlformats.org/officeDocument/2006/relationships/slide" Target="slides/slide48.xml"/><Relationship Id="rId100" Type="http://schemas.openxmlformats.org/officeDocument/2006/relationships/slide" Target="slides/slide71.xml"/><Relationship Id="rId105" Type="http://schemas.openxmlformats.org/officeDocument/2006/relationships/slide" Target="slides/slide76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2.xml"/><Relationship Id="rId72" Type="http://schemas.openxmlformats.org/officeDocument/2006/relationships/slide" Target="slides/slide43.xml"/><Relationship Id="rId93" Type="http://schemas.openxmlformats.org/officeDocument/2006/relationships/slide" Target="slides/slide64.xml"/><Relationship Id="rId98" Type="http://schemas.openxmlformats.org/officeDocument/2006/relationships/slide" Target="slides/slide69.xml"/><Relationship Id="rId3" Type="http://schemas.openxmlformats.org/officeDocument/2006/relationships/slideMaster" Target="slideMasters/slideMaster3.xml"/><Relationship Id="rId25" Type="http://schemas.openxmlformats.org/officeDocument/2006/relationships/slideMaster" Target="slideMasters/slideMaster25.xml"/><Relationship Id="rId46" Type="http://schemas.openxmlformats.org/officeDocument/2006/relationships/slide" Target="slides/slide17.xml"/><Relationship Id="rId67" Type="http://schemas.openxmlformats.org/officeDocument/2006/relationships/slide" Target="slides/slide38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2.xml"/><Relationship Id="rId62" Type="http://schemas.openxmlformats.org/officeDocument/2006/relationships/slide" Target="slides/slide33.xml"/><Relationship Id="rId83" Type="http://schemas.openxmlformats.org/officeDocument/2006/relationships/slide" Target="slides/slide54.xml"/><Relationship Id="rId88" Type="http://schemas.openxmlformats.org/officeDocument/2006/relationships/slide" Target="slides/slide59.xml"/><Relationship Id="rId11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C167E78-EA36-40A1-A9A0-B443C6CB1F60}" type="datetimeFigureOut">
              <a:rPr lang="en-US" smtClean="0"/>
              <a:pPr/>
              <a:t>10/5/22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E401BE2-F7AC-4C50-A6E5-F6C806E13D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981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8D89EF4-2B2A-4F54-A6DD-1EB35DCF17B3}" type="datetimeFigureOut">
              <a:rPr lang="en-US" smtClean="0"/>
              <a:pPr/>
              <a:t>10/5/22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B959945-7217-484B-8E74-88DC87A74B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07056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93924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3770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969571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024344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Bank 0 and the</a:t>
            </a:r>
            <a:r>
              <a:rPr lang="en-US" baseline="0" noProof="0" dirty="0"/>
              <a:t> rest of banks.</a:t>
            </a:r>
          </a:p>
          <a:p>
            <a:r>
              <a:rPr lang="en-US" noProof="0" dirty="0"/>
              <a:t>The same location in different pages. Lock addresses, for instance, lock</a:t>
            </a:r>
            <a:r>
              <a:rPr lang="en-US" baseline="0" noProof="0" dirty="0"/>
              <a:t> bit 0.</a:t>
            </a:r>
          </a:p>
          <a:p>
            <a:r>
              <a:rPr lang="en-US" baseline="0" noProof="0" dirty="0"/>
              <a:t>Hence, the shared memory is divided into storage resource and memory lock unit.</a:t>
            </a:r>
          </a:p>
          <a:p>
            <a:r>
              <a:rPr lang="en-US" baseline="0" noProof="0" dirty="0"/>
              <a:t>An address to access: page, row, bank.</a:t>
            </a:r>
            <a:endParaRPr lang="en-US" noProof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CB778-670F-2D47-A8F4-B86EC1F0358D}" type="slidenum">
              <a:rPr lang="es-ES_tradnl" smtClean="0"/>
              <a:pPr/>
              <a:t>53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942583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noProof="0" dirty="0"/>
              <a:t>Observe addresses in conflict…</a:t>
            </a:r>
          </a:p>
          <a:p>
            <a:endParaRPr lang="en-US" noProof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7CB778-670F-2D47-A8F4-B86EC1F0358D}" type="slidenum">
              <a:rPr lang="es-ES_tradnl" smtClean="0"/>
              <a:pPr/>
              <a:t>56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1846430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_tradnl" dirty="0"/>
              <a:t>Back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our</a:t>
            </a:r>
            <a:r>
              <a:rPr lang="es-ES_tradnl" dirty="0"/>
              <a:t> </a:t>
            </a:r>
            <a:r>
              <a:rPr lang="es-ES_tradnl" dirty="0" err="1"/>
              <a:t>motivation</a:t>
            </a:r>
            <a:r>
              <a:rPr lang="es-ES_tradnl" dirty="0"/>
              <a:t> </a:t>
            </a:r>
            <a:r>
              <a:rPr lang="es-ES_tradnl" dirty="0" err="1"/>
              <a:t>example</a:t>
            </a:r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76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711835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2352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2761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79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0262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7158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8902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14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58206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16</a:t>
            </a:fld>
            <a:endParaRPr lang="es-ES_tradn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1B4A3-416A-FE48-B898-118D75DBF39A}" type="slidenum">
              <a:rPr lang="es-ES_tradnl" smtClean="0"/>
              <a:pPr/>
              <a:t>23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411989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45958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0863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897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9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4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5.emf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24744"/>
            <a:ext cx="7924800" cy="223224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04592"/>
            <a:ext cx="7848600" cy="1248544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 dirty="0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82073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07788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25" tIns="45713" rIns="91425" bIns="45713"/>
          <a:lstStyle/>
          <a:p>
            <a:pPr defTabSz="914259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259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60671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60106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30" indent="0">
              <a:buNone/>
              <a:defRPr sz="1800"/>
            </a:lvl2pPr>
            <a:lvl3pPr marL="914259" indent="0">
              <a:buNone/>
              <a:defRPr sz="1600"/>
            </a:lvl3pPr>
            <a:lvl4pPr marL="1371390" indent="0">
              <a:buNone/>
              <a:defRPr sz="1400"/>
            </a:lvl4pPr>
            <a:lvl5pPr marL="1828519" indent="0">
              <a:buNone/>
              <a:defRPr sz="1400"/>
            </a:lvl5pPr>
            <a:lvl6pPr marL="2285649" indent="0">
              <a:buNone/>
              <a:defRPr sz="1400"/>
            </a:lvl6pPr>
            <a:lvl7pPr marL="2742780" indent="0">
              <a:buNone/>
              <a:defRPr sz="1400"/>
            </a:lvl7pPr>
            <a:lvl8pPr marL="3199908" indent="0">
              <a:buNone/>
              <a:defRPr sz="1400"/>
            </a:lvl8pPr>
            <a:lvl9pPr marL="365703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94115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36918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6130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79251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23636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666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30" indent="0">
              <a:buNone/>
              <a:defRPr sz="2800"/>
            </a:lvl2pPr>
            <a:lvl3pPr marL="914259" indent="0">
              <a:buNone/>
              <a:defRPr sz="2400"/>
            </a:lvl3pPr>
            <a:lvl4pPr marL="1371390" indent="0">
              <a:buNone/>
              <a:defRPr sz="2000"/>
            </a:lvl4pPr>
            <a:lvl5pPr marL="1828519" indent="0">
              <a:buNone/>
              <a:defRPr sz="2000"/>
            </a:lvl5pPr>
            <a:lvl6pPr marL="2285649" indent="0">
              <a:buNone/>
              <a:defRPr sz="2000"/>
            </a:lvl6pPr>
            <a:lvl7pPr marL="2742780" indent="0">
              <a:buNone/>
              <a:defRPr sz="2000"/>
            </a:lvl7pPr>
            <a:lvl8pPr marL="3199908" indent="0">
              <a:buNone/>
              <a:defRPr sz="2000"/>
            </a:lvl8pPr>
            <a:lvl9pPr marL="365703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8525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19005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7450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54617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248400"/>
            <a:ext cx="2895600" cy="395310"/>
          </a:xfrm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11025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91952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95997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78965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43751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839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3758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3899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25351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48511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93932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98746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33473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97461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4892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24448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776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59496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91527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00974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3857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9656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82387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62779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90810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25228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8135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680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96378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24211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46402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77123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38169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73753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96438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16" tIns="45709" rIns="91416" bIns="45709"/>
          <a:lstStyle/>
          <a:p>
            <a:pPr defTabSz="914165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165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10202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15773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2" indent="0">
              <a:buNone/>
              <a:defRPr sz="1800"/>
            </a:lvl2pPr>
            <a:lvl3pPr marL="914165" indent="0">
              <a:buNone/>
              <a:defRPr sz="1600"/>
            </a:lvl3pPr>
            <a:lvl4pPr marL="1371250" indent="0">
              <a:buNone/>
              <a:defRPr sz="1400"/>
            </a:lvl4pPr>
            <a:lvl5pPr marL="1828332" indent="0">
              <a:buNone/>
              <a:defRPr sz="1400"/>
            </a:lvl5pPr>
            <a:lvl6pPr marL="2285415" indent="0">
              <a:buNone/>
              <a:defRPr sz="1400"/>
            </a:lvl6pPr>
            <a:lvl7pPr marL="2742500" indent="0">
              <a:buNone/>
              <a:defRPr sz="1400"/>
            </a:lvl7pPr>
            <a:lvl8pPr marL="3199580" indent="0">
              <a:buNone/>
              <a:defRPr sz="1400"/>
            </a:lvl8pPr>
            <a:lvl9pPr marL="3656665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10429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9004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19762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38515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01379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50670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18474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77416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80416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264924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16" tIns="45709" rIns="91416" bIns="45709"/>
          <a:lstStyle/>
          <a:p>
            <a:pPr defTabSz="914165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165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58855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59584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2" indent="0">
              <a:buNone/>
              <a:defRPr sz="1800"/>
            </a:lvl2pPr>
            <a:lvl3pPr marL="914165" indent="0">
              <a:buNone/>
              <a:defRPr sz="1600"/>
            </a:lvl3pPr>
            <a:lvl4pPr marL="1371250" indent="0">
              <a:buNone/>
              <a:defRPr sz="1400"/>
            </a:lvl4pPr>
            <a:lvl5pPr marL="1828332" indent="0">
              <a:buNone/>
              <a:defRPr sz="1400"/>
            </a:lvl5pPr>
            <a:lvl6pPr marL="2285415" indent="0">
              <a:buNone/>
              <a:defRPr sz="1400"/>
            </a:lvl6pPr>
            <a:lvl7pPr marL="2742500" indent="0">
              <a:buNone/>
              <a:defRPr sz="1400"/>
            </a:lvl7pPr>
            <a:lvl8pPr marL="3199580" indent="0">
              <a:buNone/>
              <a:defRPr sz="1400"/>
            </a:lvl8pPr>
            <a:lvl9pPr marL="3656665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8656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1434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087117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22151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218779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31674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38239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51071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73656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059779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02" tIns="45702" rIns="91402" bIns="45702"/>
          <a:lstStyle/>
          <a:p>
            <a:pPr defTabSz="914024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024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7461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3079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563103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11" indent="0">
              <a:buNone/>
              <a:defRPr sz="1800"/>
            </a:lvl2pPr>
            <a:lvl3pPr marL="914024" indent="0">
              <a:buNone/>
              <a:defRPr sz="1600"/>
            </a:lvl3pPr>
            <a:lvl4pPr marL="1371040" indent="0">
              <a:buNone/>
              <a:defRPr sz="1400"/>
            </a:lvl4pPr>
            <a:lvl5pPr marL="1828052" indent="0">
              <a:buNone/>
              <a:defRPr sz="1400"/>
            </a:lvl5pPr>
            <a:lvl6pPr marL="2285064" indent="0">
              <a:buNone/>
              <a:defRPr sz="1400"/>
            </a:lvl6pPr>
            <a:lvl7pPr marL="2742079" indent="0">
              <a:buNone/>
              <a:defRPr sz="1400"/>
            </a:lvl7pPr>
            <a:lvl8pPr marL="3199088" indent="0">
              <a:buNone/>
              <a:defRPr sz="1400"/>
            </a:lvl8pPr>
            <a:lvl9pPr marL="3656104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76699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6953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07271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4021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551887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3416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24" indent="0">
              <a:buNone/>
              <a:defRPr sz="2400"/>
            </a:lvl3pPr>
            <a:lvl4pPr marL="1371040" indent="0">
              <a:buNone/>
              <a:defRPr sz="2000"/>
            </a:lvl4pPr>
            <a:lvl5pPr marL="1828052" indent="0">
              <a:buNone/>
              <a:defRPr sz="2000"/>
            </a:lvl5pPr>
            <a:lvl6pPr marL="2285064" indent="0">
              <a:buNone/>
              <a:defRPr sz="2000"/>
            </a:lvl6pPr>
            <a:lvl7pPr marL="2742079" indent="0">
              <a:buNone/>
              <a:defRPr sz="2000"/>
            </a:lvl7pPr>
            <a:lvl8pPr marL="3199088" indent="0">
              <a:buNone/>
              <a:defRPr sz="2000"/>
            </a:lvl8pPr>
            <a:lvl9pPr marL="3656104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623611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07465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777081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8789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163028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489629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56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45995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12348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066245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88374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24853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647908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390558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0374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37853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DD642-5717-9C43-BCF7-E4F88A58C1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422593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4AC23-9DE4-C746-BC02-D3085298A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82544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65027-C458-0F45-A175-76C38D629A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962719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F2552-3716-B24B-9F3D-FF7B024E8C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63355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D5230-971F-2E41-8CFA-14A60A5B22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32064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0DEAA0-2A78-7C4C-AC1D-0745BDD659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154556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A15DC-7DB6-2E4F-8E40-D436CE9278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60992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972F1-201A-1341-A138-68D5169749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802723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7A4686-03CC-5744-B2F1-C7CFBAB9DD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547140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60323-C27F-274D-98DD-E8A584096F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246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889560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8D1A2-8B05-D448-BEED-1DCCC56698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10459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2FA06-CF86-2545-AF2A-570D639DE5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830028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461737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977340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964163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227174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425256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028508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796304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835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858197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701788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848879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933164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02" tIns="45702" rIns="91402" bIns="45702"/>
          <a:lstStyle/>
          <a:p>
            <a:pPr defTabSz="914024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024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599387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560067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11" indent="0">
              <a:buNone/>
              <a:defRPr sz="1800"/>
            </a:lvl2pPr>
            <a:lvl3pPr marL="914024" indent="0">
              <a:buNone/>
              <a:defRPr sz="1600"/>
            </a:lvl3pPr>
            <a:lvl4pPr marL="1371040" indent="0">
              <a:buNone/>
              <a:defRPr sz="1400"/>
            </a:lvl4pPr>
            <a:lvl5pPr marL="1828052" indent="0">
              <a:buNone/>
              <a:defRPr sz="1400"/>
            </a:lvl5pPr>
            <a:lvl6pPr marL="2285064" indent="0">
              <a:buNone/>
              <a:defRPr sz="1400"/>
            </a:lvl6pPr>
            <a:lvl7pPr marL="2742079" indent="0">
              <a:buNone/>
              <a:defRPr sz="1400"/>
            </a:lvl7pPr>
            <a:lvl8pPr marL="3199088" indent="0">
              <a:buNone/>
              <a:defRPr sz="1400"/>
            </a:lvl8pPr>
            <a:lvl9pPr marL="3656104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234862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120778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11" indent="0">
              <a:buNone/>
              <a:defRPr sz="2000" b="1"/>
            </a:lvl2pPr>
            <a:lvl3pPr marL="914024" indent="0">
              <a:buNone/>
              <a:defRPr sz="1800" b="1"/>
            </a:lvl3pPr>
            <a:lvl4pPr marL="1371040" indent="0">
              <a:buNone/>
              <a:defRPr sz="1600" b="1"/>
            </a:lvl4pPr>
            <a:lvl5pPr marL="1828052" indent="0">
              <a:buNone/>
              <a:defRPr sz="1600" b="1"/>
            </a:lvl5pPr>
            <a:lvl6pPr marL="2285064" indent="0">
              <a:buNone/>
              <a:defRPr sz="1600" b="1"/>
            </a:lvl6pPr>
            <a:lvl7pPr marL="2742079" indent="0">
              <a:buNone/>
              <a:defRPr sz="1600" b="1"/>
            </a:lvl7pPr>
            <a:lvl8pPr marL="3199088" indent="0">
              <a:buNone/>
              <a:defRPr sz="1600" b="1"/>
            </a:lvl8pPr>
            <a:lvl9pPr marL="365610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624576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97743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739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321076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80208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11" indent="0">
              <a:buNone/>
              <a:defRPr sz="2800"/>
            </a:lvl2pPr>
            <a:lvl3pPr marL="914024" indent="0">
              <a:buNone/>
              <a:defRPr sz="2400"/>
            </a:lvl3pPr>
            <a:lvl4pPr marL="1371040" indent="0">
              <a:buNone/>
              <a:defRPr sz="2000"/>
            </a:lvl4pPr>
            <a:lvl5pPr marL="1828052" indent="0">
              <a:buNone/>
              <a:defRPr sz="2000"/>
            </a:lvl5pPr>
            <a:lvl6pPr marL="2285064" indent="0">
              <a:buNone/>
              <a:defRPr sz="2000"/>
            </a:lvl6pPr>
            <a:lvl7pPr marL="2742079" indent="0">
              <a:buNone/>
              <a:defRPr sz="2000"/>
            </a:lvl7pPr>
            <a:lvl8pPr marL="3199088" indent="0">
              <a:buNone/>
              <a:defRPr sz="2000"/>
            </a:lvl8pPr>
            <a:lvl9pPr marL="3656104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11" indent="0">
              <a:buNone/>
              <a:defRPr sz="1200"/>
            </a:lvl2pPr>
            <a:lvl3pPr marL="914024" indent="0">
              <a:buNone/>
              <a:defRPr sz="1000"/>
            </a:lvl3pPr>
            <a:lvl4pPr marL="1371040" indent="0">
              <a:buNone/>
              <a:defRPr sz="900"/>
            </a:lvl4pPr>
            <a:lvl5pPr marL="1828052" indent="0">
              <a:buNone/>
              <a:defRPr sz="900"/>
            </a:lvl5pPr>
            <a:lvl6pPr marL="2285064" indent="0">
              <a:buNone/>
              <a:defRPr sz="900"/>
            </a:lvl6pPr>
            <a:lvl7pPr marL="2742079" indent="0">
              <a:buNone/>
              <a:defRPr sz="900"/>
            </a:lvl7pPr>
            <a:lvl8pPr marL="3199088" indent="0">
              <a:buNone/>
              <a:defRPr sz="900"/>
            </a:lvl8pPr>
            <a:lvl9pPr marL="365610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001118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235911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48123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16" tIns="45709" rIns="91416" bIns="45709"/>
          <a:lstStyle/>
          <a:p>
            <a:pPr defTabSz="914165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165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193878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185237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82" indent="0">
              <a:buNone/>
              <a:defRPr sz="1800"/>
            </a:lvl2pPr>
            <a:lvl3pPr marL="914165" indent="0">
              <a:buNone/>
              <a:defRPr sz="1600"/>
            </a:lvl3pPr>
            <a:lvl4pPr marL="1371250" indent="0">
              <a:buNone/>
              <a:defRPr sz="1400"/>
            </a:lvl4pPr>
            <a:lvl5pPr marL="1828332" indent="0">
              <a:buNone/>
              <a:defRPr sz="1400"/>
            </a:lvl5pPr>
            <a:lvl6pPr marL="2285415" indent="0">
              <a:buNone/>
              <a:defRPr sz="1400"/>
            </a:lvl6pPr>
            <a:lvl7pPr marL="2742500" indent="0">
              <a:buNone/>
              <a:defRPr sz="1400"/>
            </a:lvl7pPr>
            <a:lvl8pPr marL="3199580" indent="0">
              <a:buNone/>
              <a:defRPr sz="1400"/>
            </a:lvl8pPr>
            <a:lvl9pPr marL="3656665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883693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650700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384331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8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399281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577748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75902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20365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159023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1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1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583518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56466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1047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74591281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97539033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445957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994594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0774320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8654668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955635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28291441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white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white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white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white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586238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2987500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8769312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175784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124249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2656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493300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623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575383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011113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265468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952016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853053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92141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3888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410633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 anchor="ctr"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6561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2694508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7" name="Picture 6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959205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52"/>
          </a:xfrm>
        </p:spPr>
        <p:txBody>
          <a:bodyPr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9307237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118285041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4038600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038600" cy="49685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10" name="직선 연결선 9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4290364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32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34076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32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8857536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 anchor="b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cxnSp>
        <p:nvCxnSpPr>
          <p:cNvPr id="8" name="직선 연결선 7"/>
          <p:cNvCxnSpPr/>
          <p:nvPr userDrawn="1"/>
        </p:nvCxnSpPr>
        <p:spPr>
          <a:xfrm>
            <a:off x="251520" y="1052736"/>
            <a:ext cx="8640960" cy="0"/>
          </a:xfrm>
          <a:prstGeom prst="line">
            <a:avLst/>
          </a:prstGeom>
          <a:ln>
            <a:solidFill>
              <a:schemeClr val="dk1">
                <a:alpha val="7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3871302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453336"/>
            <a:ext cx="2133600" cy="268139"/>
          </a:xfr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453336"/>
            <a:ext cx="2133600" cy="268139"/>
          </a:xfrm>
        </p:spPr>
        <p:txBody>
          <a:bodyPr/>
          <a:lstStyle/>
          <a:p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3560198658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479520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556325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379847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5720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9" name="Picture 8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580221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566681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079462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569968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015984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952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945983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225097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E240D94-E5C6-2B45-92EB-F7FCCB9B61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9261544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67B2952-2F74-D544-92BC-FBFBE9A340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4734131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F9F7682-838C-D145-8DB5-B49C18A130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81536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5" name="Picture 4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332104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E01938C-1825-4C47-ADAA-667501E8BB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6725712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2E44CBD-17AA-1C44-8BA0-F0313DF1E0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9638184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14E6E70-902E-8E4C-B56A-EB171DB5C3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0595539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1920B83-E5C7-4748-945F-F958559473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4433047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84C42A7-D582-E24E-B2AD-3611212565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5594660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5B44AF-607F-D14C-BF32-685CA37DFF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8801899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DCDFAA6-D8FF-694C-834A-ACCCD85222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3007646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D923AAA-1C55-7E45-B953-D9BFED328D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2791579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668BF9C-93BB-B548-912F-BE2A1331A62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9291953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60F4C6C-A4AD-634C-B2AA-5823E85646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48790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4" name="Picture 3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326866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E9D27D4-CF21-B743-868C-38D13B2F42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53838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8F35F6C-2FE9-E643-BA9E-744EBFA979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4610873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36820D8-511C-334B-9255-32401B2237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7451274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42E3693-D302-D64D-8335-04DBBDCAC3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476566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0C3B91E-9495-5D4C-A473-89DD744F31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6490494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317DB17-6DD3-1D47-9DC7-29C718BD88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046420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8B564A7-2749-BD47-ACBB-5E9A7893C5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3832840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3FA10DE-9244-444C-BB66-013E28A2DD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4697964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E2563C0-B5B3-BE4C-AFD7-D5025596D7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0607558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836127360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5C66147B-D8F4-B34F-ACFC-F4150A9F50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8821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7" name="Picture 6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71892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B4B655F-9513-DB41-847A-CB5F5ABCD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47416239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F70262A-25C7-1D4F-BA49-9AAD51FA1D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4502549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6AFF24C-C776-6444-B9B7-94F550F93C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374486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13D46D27-56D0-344A-BE31-89C869EBEE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4090518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925BFE8-1EE5-7749-87C6-59D7618397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5012137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89151F3C-38B5-C447-BBE5-70E1ABFC6B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0859395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907B9740-5855-2A42-B252-D99EB4C572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6816981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DC5EF0D-3683-CA41-828D-672F2E3955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6915911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DD11A51B-8B96-BD4C-95B5-FCA03A36A3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2325371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89F2BAA-D8FE-2C4D-A9A5-9491AFC1AF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99147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7558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8576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510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7429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5616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4183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5562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9346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983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3337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7990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2703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09850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4877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1599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69925" indent="-325438">
              <a:buFont typeface="Wingdings" charset="2"/>
              <a:buChar char="q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228600" y="908720"/>
            <a:ext cx="8610600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788421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2753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28600" y="908720"/>
            <a:ext cx="8610600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994154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969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2052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8088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47537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1787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83433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4039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lack&amp;w.png"/>
          <p:cNvPicPr>
            <a:picLocks noChangeAspect="1"/>
          </p:cNvPicPr>
          <p:nvPr userDrawn="1"/>
        </p:nvPicPr>
        <p:blipFill>
          <a:blip r:embed="rId2"/>
          <a:srcRect t="-3067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6494" y="469200"/>
            <a:ext cx="7772400" cy="1308232"/>
          </a:xfrm>
          <a:prstGeom prst="rect">
            <a:avLst/>
          </a:prstGeom>
        </p:spPr>
        <p:txBody>
          <a:bodyPr anchor="t"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6494" y="1941516"/>
            <a:ext cx="5009103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>
                <a:solidFill>
                  <a:schemeClr val="accent1"/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-1" y="5967630"/>
            <a:ext cx="9144001" cy="890370"/>
          </a:xfrm>
          <a:prstGeom prst="rect">
            <a:avLst/>
          </a:prstGeom>
          <a:solidFill>
            <a:srgbClr val="FFFFFF">
              <a:alpha val="6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9" name="Picture 8" descr="ecelogorb.psd"/>
          <p:cNvPicPr>
            <a:picLocks noChangeAspect="1"/>
          </p:cNvPicPr>
          <p:nvPr userDrawn="1"/>
        </p:nvPicPr>
        <p:blipFill>
          <a:blip r:embed="rId3">
            <a:lum bright="-8000"/>
          </a:blip>
          <a:stretch>
            <a:fillRect/>
          </a:stretch>
        </p:blipFill>
        <p:spPr>
          <a:xfrm>
            <a:off x="252528" y="6080245"/>
            <a:ext cx="3275179" cy="655036"/>
          </a:xfrm>
          <a:prstGeom prst="rect">
            <a:avLst/>
          </a:prstGeom>
          <a:effectLst/>
        </p:spPr>
      </p:pic>
      <p:pic>
        <p:nvPicPr>
          <p:cNvPr id="10" name="Picture 9" descr="CMU_logo_horiz_black.eps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108519" y="6259200"/>
            <a:ext cx="3895838" cy="354413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4128590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4327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9500"/>
            <a:ext cx="8229600" cy="5046663"/>
          </a:xfrm>
          <a:prstGeom prst="rect">
            <a:avLst/>
          </a:prstGeom>
        </p:spPr>
        <p:txBody>
          <a:bodyPr/>
          <a:lstStyle>
            <a:lvl1pPr>
              <a:buFont typeface="Wingdings" charset="2"/>
              <a:buChar char="§"/>
              <a:defRPr sz="2800">
                <a:solidFill>
                  <a:schemeClr val="accent1"/>
                </a:solidFill>
                <a:latin typeface="Arial"/>
              </a:defRPr>
            </a:lvl1pPr>
            <a:lvl2pPr>
              <a:buFont typeface="Wingdings" charset="2"/>
              <a:buChar char="§"/>
              <a:defRPr sz="2400">
                <a:solidFill>
                  <a:schemeClr val="accent2"/>
                </a:solidFill>
                <a:latin typeface="Arial"/>
              </a:defRPr>
            </a:lvl2pPr>
            <a:lvl3pPr>
              <a:buFont typeface="Wingdings" charset="2"/>
              <a:buChar char="§"/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buFont typeface="Wingdings" charset="2"/>
              <a:buChar char="§"/>
              <a:defRPr sz="1800">
                <a:latin typeface="Arial"/>
              </a:defRPr>
            </a:lvl4pPr>
            <a:lvl5pPr>
              <a:buFont typeface="Wingdings" charset="2"/>
              <a:buChar char="§"/>
              <a:defRPr sz="160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99945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3648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197429"/>
            <a:ext cx="8229600" cy="44413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2"/>
                </a:solidFill>
                <a:latin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4748584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1079500"/>
            <a:ext cx="4038600" cy="5046663"/>
          </a:xfrm>
          <a:prstGeom prst="rect">
            <a:avLst/>
          </a:prstGeom>
        </p:spPr>
        <p:txBody>
          <a:bodyPr/>
          <a:lstStyle>
            <a:lvl1pPr>
              <a:buFont typeface="Wingdings" charset="2"/>
              <a:buChar char="§"/>
              <a:defRPr sz="2800">
                <a:solidFill>
                  <a:schemeClr val="accent1"/>
                </a:solidFill>
                <a:latin typeface="Arial"/>
              </a:defRPr>
            </a:lvl1pPr>
            <a:lvl2pPr>
              <a:buFont typeface="Wingdings" charset="2"/>
              <a:buChar char="§"/>
              <a:defRPr sz="2400">
                <a:solidFill>
                  <a:schemeClr val="accent2"/>
                </a:solidFill>
                <a:latin typeface="Arial"/>
              </a:defRPr>
            </a:lvl2pPr>
            <a:lvl3pPr>
              <a:buFont typeface="Wingdings" charset="2"/>
              <a:buChar char="§"/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buFont typeface="Wingdings" charset="2"/>
              <a:buChar char="§"/>
              <a:defRPr sz="1800">
                <a:latin typeface="Arial"/>
              </a:defRPr>
            </a:lvl4pPr>
            <a:lvl5pPr>
              <a:buFont typeface="Wingdings" charset="2"/>
              <a:buChar char="§"/>
              <a:defRPr sz="160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4648200" y="1079500"/>
            <a:ext cx="4038600" cy="5046663"/>
          </a:xfrm>
          <a:prstGeom prst="rect">
            <a:avLst/>
          </a:prstGeom>
        </p:spPr>
        <p:txBody>
          <a:bodyPr/>
          <a:lstStyle>
            <a:lvl1pPr>
              <a:buFont typeface="Wingdings" charset="2"/>
              <a:buChar char="§"/>
              <a:defRPr sz="2800">
                <a:solidFill>
                  <a:schemeClr val="accent1"/>
                </a:solidFill>
                <a:latin typeface="Arial"/>
              </a:defRPr>
            </a:lvl1pPr>
            <a:lvl2pPr>
              <a:buFont typeface="Wingdings" charset="2"/>
              <a:buChar char="§"/>
              <a:defRPr sz="2400">
                <a:solidFill>
                  <a:schemeClr val="accent2"/>
                </a:solidFill>
                <a:latin typeface="Arial"/>
              </a:defRPr>
            </a:lvl2pPr>
            <a:lvl3pPr>
              <a:buFont typeface="Wingdings" charset="2"/>
              <a:buChar char="§"/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buFont typeface="Wingdings" charset="2"/>
              <a:buChar char="§"/>
              <a:defRPr sz="1800">
                <a:latin typeface="Arial"/>
              </a:defRPr>
            </a:lvl4pPr>
            <a:lvl5pPr>
              <a:buFont typeface="Wingdings" charset="2"/>
              <a:buChar char="§"/>
              <a:defRPr sz="160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30542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3648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70214"/>
            <a:ext cx="4040188" cy="10046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>
                <a:solidFill>
                  <a:srgbClr val="606060"/>
                </a:solidFill>
                <a:latin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70214"/>
            <a:ext cx="4041775" cy="100466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0">
                <a:solidFill>
                  <a:srgbClr val="606060"/>
                </a:solidFill>
                <a:latin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57200" y="2174875"/>
            <a:ext cx="4040188" cy="3903663"/>
          </a:xfrm>
          <a:prstGeom prst="rect">
            <a:avLst/>
          </a:prstGeom>
        </p:spPr>
        <p:txBody>
          <a:bodyPr vert="horz"/>
          <a:lstStyle>
            <a:lvl1pPr>
              <a:buFont typeface="Wingdings" charset="2"/>
              <a:buChar char="§"/>
              <a:defRPr>
                <a:solidFill>
                  <a:srgbClr val="606060"/>
                </a:solidFill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4649788" y="2174875"/>
            <a:ext cx="4040188" cy="3903663"/>
          </a:xfrm>
          <a:prstGeom prst="rect">
            <a:avLst/>
          </a:prstGeom>
        </p:spPr>
        <p:txBody>
          <a:bodyPr vert="horz"/>
          <a:lstStyle>
            <a:lvl1pPr>
              <a:buFont typeface="Wingdings" charset="2"/>
              <a:buChar char="§"/>
              <a:defRPr>
                <a:solidFill>
                  <a:srgbClr val="606060"/>
                </a:solidFill>
                <a:latin typeface="Arial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38292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3648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681358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4254500" y="117929"/>
            <a:ext cx="4889500" cy="952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58794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4254500" y="117929"/>
            <a:ext cx="4889500" cy="952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072906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idx="1" hasCustomPrompt="1"/>
          </p:nvPr>
        </p:nvSpPr>
        <p:spPr>
          <a:xfrm>
            <a:off x="457200" y="116114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85858"/>
              </a:buClr>
              <a:buSzTx/>
              <a:buFont typeface="Wingdings" charset="2"/>
              <a:buChar char="§"/>
              <a:tabLst/>
              <a:defRPr>
                <a:latin typeface="Arial"/>
              </a:defRPr>
            </a:lvl1pPr>
            <a:lvl2pPr>
              <a:defRPr>
                <a:latin typeface="Arial"/>
              </a:defRPr>
            </a:lvl2pPr>
            <a:lvl3pPr>
              <a:defRPr>
                <a:latin typeface="Arial"/>
              </a:defRPr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85858"/>
              </a:buClr>
              <a:buSzTx/>
              <a:buFont typeface="Wingdings" charset="2"/>
              <a:buChar char="§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Click to edit Master text styles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A1A1A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3487551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197429"/>
            <a:ext cx="8229600" cy="444137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accent2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334518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37557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252357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2719"/>
          </a:xfrm>
        </p:spPr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3308204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3316288" y="1070426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3316288" y="5185226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0"/>
          </p:nvPr>
        </p:nvSpPr>
        <p:spPr>
          <a:xfrm>
            <a:off x="457201" y="1070426"/>
            <a:ext cx="2859088" cy="49196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864088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184071" y="145143"/>
            <a:ext cx="5959929" cy="7710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835429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330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62675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07392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1358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68560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5278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69054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11319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43713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59447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013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7006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9019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75415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4586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63737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87740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02921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83835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25669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130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49436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lIns="91425" tIns="45713" rIns="91425" bIns="45713"/>
          <a:lstStyle/>
          <a:p>
            <a:pPr defTabSz="914259"/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1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1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pPr defTabSz="914259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1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39681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7893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30" indent="0">
              <a:buNone/>
              <a:defRPr sz="1800"/>
            </a:lvl2pPr>
            <a:lvl3pPr marL="914259" indent="0">
              <a:buNone/>
              <a:defRPr sz="1600"/>
            </a:lvl3pPr>
            <a:lvl4pPr marL="1371390" indent="0">
              <a:buNone/>
              <a:defRPr sz="1400"/>
            </a:lvl4pPr>
            <a:lvl5pPr marL="1828519" indent="0">
              <a:buNone/>
              <a:defRPr sz="1400"/>
            </a:lvl5pPr>
            <a:lvl6pPr marL="2285649" indent="0">
              <a:buNone/>
              <a:defRPr sz="1400"/>
            </a:lvl6pPr>
            <a:lvl7pPr marL="2742780" indent="0">
              <a:buNone/>
              <a:defRPr sz="1400"/>
            </a:lvl7pPr>
            <a:lvl8pPr marL="3199908" indent="0">
              <a:buNone/>
              <a:defRPr sz="1400"/>
            </a:lvl8pPr>
            <a:lvl9pPr marL="3657039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48663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215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0" indent="0">
              <a:buNone/>
              <a:defRPr sz="2000" b="1"/>
            </a:lvl2pPr>
            <a:lvl3pPr marL="914259" indent="0">
              <a:buNone/>
              <a:defRPr sz="1800" b="1"/>
            </a:lvl3pPr>
            <a:lvl4pPr marL="1371390" indent="0">
              <a:buNone/>
              <a:defRPr sz="1600" b="1"/>
            </a:lvl4pPr>
            <a:lvl5pPr marL="1828519" indent="0">
              <a:buNone/>
              <a:defRPr sz="1600" b="1"/>
            </a:lvl5pPr>
            <a:lvl6pPr marL="2285649" indent="0">
              <a:buNone/>
              <a:defRPr sz="1600" b="1"/>
            </a:lvl6pPr>
            <a:lvl7pPr marL="2742780" indent="0">
              <a:buNone/>
              <a:defRPr sz="1600" b="1"/>
            </a:lvl7pPr>
            <a:lvl8pPr marL="3199908" indent="0">
              <a:buNone/>
              <a:defRPr sz="1600" b="1"/>
            </a:lvl8pPr>
            <a:lvl9pPr marL="365703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20490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63421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23753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24782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30" indent="0">
              <a:buNone/>
              <a:defRPr sz="2800"/>
            </a:lvl2pPr>
            <a:lvl3pPr marL="914259" indent="0">
              <a:buNone/>
              <a:defRPr sz="2400"/>
            </a:lvl3pPr>
            <a:lvl4pPr marL="1371390" indent="0">
              <a:buNone/>
              <a:defRPr sz="2000"/>
            </a:lvl4pPr>
            <a:lvl5pPr marL="1828519" indent="0">
              <a:buNone/>
              <a:defRPr sz="2000"/>
            </a:lvl5pPr>
            <a:lvl6pPr marL="2285649" indent="0">
              <a:buNone/>
              <a:defRPr sz="2000"/>
            </a:lvl6pPr>
            <a:lvl7pPr marL="2742780" indent="0">
              <a:buNone/>
              <a:defRPr sz="2000"/>
            </a:lvl7pPr>
            <a:lvl8pPr marL="3199908" indent="0">
              <a:buNone/>
              <a:defRPr sz="2000"/>
            </a:lvl8pPr>
            <a:lvl9pPr marL="3657039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30" indent="0">
              <a:buNone/>
              <a:defRPr sz="1200"/>
            </a:lvl2pPr>
            <a:lvl3pPr marL="914259" indent="0">
              <a:buNone/>
              <a:defRPr sz="1000"/>
            </a:lvl3pPr>
            <a:lvl4pPr marL="1371390" indent="0">
              <a:buNone/>
              <a:defRPr sz="900"/>
            </a:lvl4pPr>
            <a:lvl5pPr marL="1828519" indent="0">
              <a:buNone/>
              <a:defRPr sz="900"/>
            </a:lvl5pPr>
            <a:lvl6pPr marL="2285649" indent="0">
              <a:buNone/>
              <a:defRPr sz="900"/>
            </a:lvl6pPr>
            <a:lvl7pPr marL="2742780" indent="0">
              <a:buNone/>
              <a:defRPr sz="900"/>
            </a:lvl7pPr>
            <a:lvl8pPr marL="3199908" indent="0">
              <a:buNone/>
              <a:defRPr sz="900"/>
            </a:lvl8pPr>
            <a:lvl9pPr marL="365703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798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4.xml"/><Relationship Id="rId3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58.xml"/><Relationship Id="rId1" Type="http://schemas.openxmlformats.org/officeDocument/2006/relationships/slideLayout" Target="../slideLayouts/slideLayout157.xml"/><Relationship Id="rId6" Type="http://schemas.openxmlformats.org/officeDocument/2006/relationships/slideLayout" Target="../slideLayouts/slideLayout162.xml"/><Relationship Id="rId11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0.xml"/><Relationship Id="rId9" Type="http://schemas.openxmlformats.org/officeDocument/2006/relationships/slideLayout" Target="../slideLayouts/slideLayout165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0.xml"/><Relationship Id="rId7" Type="http://schemas.openxmlformats.org/officeDocument/2006/relationships/slideLayout" Target="../slideLayouts/slideLayout174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8.xml"/><Relationship Id="rId5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1.xml"/><Relationship Id="rId9" Type="http://schemas.openxmlformats.org/officeDocument/2006/relationships/slideLayout" Target="../slideLayouts/slideLayout176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6.xml"/><Relationship Id="rId3" Type="http://schemas.openxmlformats.org/officeDocument/2006/relationships/slideLayout" Target="../slideLayouts/slideLayout181.xml"/><Relationship Id="rId7" Type="http://schemas.openxmlformats.org/officeDocument/2006/relationships/slideLayout" Target="../slideLayouts/slideLayout185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0.xml"/><Relationship Id="rId1" Type="http://schemas.openxmlformats.org/officeDocument/2006/relationships/slideLayout" Target="../slideLayouts/slideLayout179.xml"/><Relationship Id="rId6" Type="http://schemas.openxmlformats.org/officeDocument/2006/relationships/slideLayout" Target="../slideLayouts/slideLayout184.xml"/><Relationship Id="rId11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83.xml"/><Relationship Id="rId10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82.xml"/><Relationship Id="rId9" Type="http://schemas.openxmlformats.org/officeDocument/2006/relationships/slideLayout" Target="../slideLayouts/slideLayout187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7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192.xml"/><Relationship Id="rId7" Type="http://schemas.openxmlformats.org/officeDocument/2006/relationships/slideLayout" Target="../slideLayouts/slideLayout196.xml"/><Relationship Id="rId12" Type="http://schemas.openxmlformats.org/officeDocument/2006/relationships/slideLayout" Target="../slideLayouts/slideLayout201.xml"/><Relationship Id="rId2" Type="http://schemas.openxmlformats.org/officeDocument/2006/relationships/slideLayout" Target="../slideLayouts/slideLayout191.xml"/><Relationship Id="rId1" Type="http://schemas.openxmlformats.org/officeDocument/2006/relationships/slideLayout" Target="../slideLayouts/slideLayout190.xml"/><Relationship Id="rId6" Type="http://schemas.openxmlformats.org/officeDocument/2006/relationships/slideLayout" Target="../slideLayouts/slideLayout195.xml"/><Relationship Id="rId11" Type="http://schemas.openxmlformats.org/officeDocument/2006/relationships/slideLayout" Target="../slideLayouts/slideLayout200.xml"/><Relationship Id="rId5" Type="http://schemas.openxmlformats.org/officeDocument/2006/relationships/slideLayout" Target="../slideLayouts/slideLayout194.xml"/><Relationship Id="rId10" Type="http://schemas.openxmlformats.org/officeDocument/2006/relationships/slideLayout" Target="../slideLayouts/slideLayout199.xml"/><Relationship Id="rId4" Type="http://schemas.openxmlformats.org/officeDocument/2006/relationships/slideLayout" Target="../slideLayouts/slideLayout193.xml"/><Relationship Id="rId9" Type="http://schemas.openxmlformats.org/officeDocument/2006/relationships/slideLayout" Target="../slideLayouts/slideLayout198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9.xml"/><Relationship Id="rId3" Type="http://schemas.openxmlformats.org/officeDocument/2006/relationships/slideLayout" Target="../slideLayouts/slideLayout204.xml"/><Relationship Id="rId7" Type="http://schemas.openxmlformats.org/officeDocument/2006/relationships/slideLayout" Target="../slideLayouts/slideLayout208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03.xml"/><Relationship Id="rId1" Type="http://schemas.openxmlformats.org/officeDocument/2006/relationships/slideLayout" Target="../slideLayouts/slideLayout202.xml"/><Relationship Id="rId6" Type="http://schemas.openxmlformats.org/officeDocument/2006/relationships/slideLayout" Target="../slideLayouts/slideLayout207.xml"/><Relationship Id="rId11" Type="http://schemas.openxmlformats.org/officeDocument/2006/relationships/slideLayout" Target="../slideLayouts/slideLayout212.xml"/><Relationship Id="rId5" Type="http://schemas.openxmlformats.org/officeDocument/2006/relationships/slideLayout" Target="../slideLayouts/slideLayout206.xml"/><Relationship Id="rId10" Type="http://schemas.openxmlformats.org/officeDocument/2006/relationships/slideLayout" Target="../slideLayouts/slideLayout211.xml"/><Relationship Id="rId4" Type="http://schemas.openxmlformats.org/officeDocument/2006/relationships/slideLayout" Target="../slideLayouts/slideLayout205.xml"/><Relationship Id="rId9" Type="http://schemas.openxmlformats.org/officeDocument/2006/relationships/slideLayout" Target="../slideLayouts/slideLayout210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15.xml"/><Relationship Id="rId7" Type="http://schemas.openxmlformats.org/officeDocument/2006/relationships/slideLayout" Target="../slideLayouts/slideLayout219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14.xml"/><Relationship Id="rId1" Type="http://schemas.openxmlformats.org/officeDocument/2006/relationships/slideLayout" Target="../slideLayouts/slideLayout213.xml"/><Relationship Id="rId6" Type="http://schemas.openxmlformats.org/officeDocument/2006/relationships/slideLayout" Target="../slideLayouts/slideLayout218.xml"/><Relationship Id="rId11" Type="http://schemas.openxmlformats.org/officeDocument/2006/relationships/slideLayout" Target="../slideLayouts/slideLayout223.xml"/><Relationship Id="rId5" Type="http://schemas.openxmlformats.org/officeDocument/2006/relationships/slideLayout" Target="../slideLayouts/slideLayout217.xml"/><Relationship Id="rId10" Type="http://schemas.openxmlformats.org/officeDocument/2006/relationships/slideLayout" Target="../slideLayouts/slideLayout222.xml"/><Relationship Id="rId4" Type="http://schemas.openxmlformats.org/officeDocument/2006/relationships/slideLayout" Target="../slideLayouts/slideLayout216.xml"/><Relationship Id="rId9" Type="http://schemas.openxmlformats.org/officeDocument/2006/relationships/slideLayout" Target="../slideLayouts/slideLayout221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1.xml"/><Relationship Id="rId3" Type="http://schemas.openxmlformats.org/officeDocument/2006/relationships/slideLayout" Target="../slideLayouts/slideLayout226.xml"/><Relationship Id="rId7" Type="http://schemas.openxmlformats.org/officeDocument/2006/relationships/slideLayout" Target="../slideLayouts/slideLayout230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25.xml"/><Relationship Id="rId1" Type="http://schemas.openxmlformats.org/officeDocument/2006/relationships/slideLayout" Target="../slideLayouts/slideLayout224.xml"/><Relationship Id="rId6" Type="http://schemas.openxmlformats.org/officeDocument/2006/relationships/slideLayout" Target="../slideLayouts/slideLayout229.xml"/><Relationship Id="rId11" Type="http://schemas.openxmlformats.org/officeDocument/2006/relationships/slideLayout" Target="../slideLayouts/slideLayout234.xml"/><Relationship Id="rId5" Type="http://schemas.openxmlformats.org/officeDocument/2006/relationships/slideLayout" Target="../slideLayouts/slideLayout228.xml"/><Relationship Id="rId10" Type="http://schemas.openxmlformats.org/officeDocument/2006/relationships/slideLayout" Target="../slideLayouts/slideLayout233.xml"/><Relationship Id="rId4" Type="http://schemas.openxmlformats.org/officeDocument/2006/relationships/slideLayout" Target="../slideLayouts/slideLayout227.xml"/><Relationship Id="rId9" Type="http://schemas.openxmlformats.org/officeDocument/2006/relationships/slideLayout" Target="../slideLayouts/slideLayout232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2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37.xml"/><Relationship Id="rId7" Type="http://schemas.openxmlformats.org/officeDocument/2006/relationships/slideLayout" Target="../slideLayouts/slideLayout241.xml"/><Relationship Id="rId12" Type="http://schemas.openxmlformats.org/officeDocument/2006/relationships/slideLayout" Target="../slideLayouts/slideLayout246.xml"/><Relationship Id="rId2" Type="http://schemas.openxmlformats.org/officeDocument/2006/relationships/slideLayout" Target="../slideLayouts/slideLayout236.xml"/><Relationship Id="rId1" Type="http://schemas.openxmlformats.org/officeDocument/2006/relationships/slideLayout" Target="../slideLayouts/slideLayout235.xml"/><Relationship Id="rId6" Type="http://schemas.openxmlformats.org/officeDocument/2006/relationships/slideLayout" Target="../slideLayouts/slideLayout240.xml"/><Relationship Id="rId11" Type="http://schemas.openxmlformats.org/officeDocument/2006/relationships/slideLayout" Target="../slideLayouts/slideLayout245.xml"/><Relationship Id="rId5" Type="http://schemas.openxmlformats.org/officeDocument/2006/relationships/slideLayout" Target="../slideLayouts/slideLayout239.xml"/><Relationship Id="rId10" Type="http://schemas.openxmlformats.org/officeDocument/2006/relationships/slideLayout" Target="../slideLayouts/slideLayout244.xml"/><Relationship Id="rId4" Type="http://schemas.openxmlformats.org/officeDocument/2006/relationships/slideLayout" Target="../slideLayouts/slideLayout238.xml"/><Relationship Id="rId9" Type="http://schemas.openxmlformats.org/officeDocument/2006/relationships/slideLayout" Target="../slideLayouts/slideLayout243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4.xml"/><Relationship Id="rId13" Type="http://schemas.openxmlformats.org/officeDocument/2006/relationships/theme" Target="../theme/theme24.xml"/><Relationship Id="rId3" Type="http://schemas.openxmlformats.org/officeDocument/2006/relationships/slideLayout" Target="../slideLayouts/slideLayout249.xml"/><Relationship Id="rId7" Type="http://schemas.openxmlformats.org/officeDocument/2006/relationships/slideLayout" Target="../slideLayouts/slideLayout253.xml"/><Relationship Id="rId12" Type="http://schemas.openxmlformats.org/officeDocument/2006/relationships/slideLayout" Target="../slideLayouts/slideLayout258.xml"/><Relationship Id="rId2" Type="http://schemas.openxmlformats.org/officeDocument/2006/relationships/slideLayout" Target="../slideLayouts/slideLayout248.xml"/><Relationship Id="rId1" Type="http://schemas.openxmlformats.org/officeDocument/2006/relationships/slideLayout" Target="../slideLayouts/slideLayout247.xml"/><Relationship Id="rId6" Type="http://schemas.openxmlformats.org/officeDocument/2006/relationships/slideLayout" Target="../slideLayouts/slideLayout252.xml"/><Relationship Id="rId11" Type="http://schemas.openxmlformats.org/officeDocument/2006/relationships/slideLayout" Target="../slideLayouts/slideLayout257.xml"/><Relationship Id="rId5" Type="http://schemas.openxmlformats.org/officeDocument/2006/relationships/slideLayout" Target="../slideLayouts/slideLayout251.xml"/><Relationship Id="rId10" Type="http://schemas.openxmlformats.org/officeDocument/2006/relationships/slideLayout" Target="../slideLayouts/slideLayout256.xml"/><Relationship Id="rId4" Type="http://schemas.openxmlformats.org/officeDocument/2006/relationships/slideLayout" Target="../slideLayouts/slideLayout250.xml"/><Relationship Id="rId9" Type="http://schemas.openxmlformats.org/officeDocument/2006/relationships/slideLayout" Target="../slideLayouts/slideLayout255.xml"/><Relationship Id="rId14" Type="http://schemas.openxmlformats.org/officeDocument/2006/relationships/image" Target="../media/image1.png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theme" Target="../theme/theme25.xml"/><Relationship Id="rId3" Type="http://schemas.openxmlformats.org/officeDocument/2006/relationships/slideLayout" Target="../slideLayouts/slideLayout261.xml"/><Relationship Id="rId7" Type="http://schemas.openxmlformats.org/officeDocument/2006/relationships/slideLayout" Target="../slideLayouts/slideLayout265.xml"/><Relationship Id="rId2" Type="http://schemas.openxmlformats.org/officeDocument/2006/relationships/slideLayout" Target="../slideLayouts/slideLayout260.xml"/><Relationship Id="rId1" Type="http://schemas.openxmlformats.org/officeDocument/2006/relationships/slideLayout" Target="../slideLayouts/slideLayout259.xml"/><Relationship Id="rId6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62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8.xml"/><Relationship Id="rId7" Type="http://schemas.openxmlformats.org/officeDocument/2006/relationships/slideLayout" Target="../slideLayouts/slideLayout27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67.xml"/><Relationship Id="rId1" Type="http://schemas.openxmlformats.org/officeDocument/2006/relationships/slideLayout" Target="../slideLayouts/slideLayout266.xml"/><Relationship Id="rId6" Type="http://schemas.openxmlformats.org/officeDocument/2006/relationships/slideLayout" Target="../slideLayouts/slideLayout271.xml"/><Relationship Id="rId11" Type="http://schemas.openxmlformats.org/officeDocument/2006/relationships/slideLayout" Target="../slideLayouts/slideLayout276.xml"/><Relationship Id="rId5" Type="http://schemas.openxmlformats.org/officeDocument/2006/relationships/slideLayout" Target="../slideLayouts/slideLayout270.xml"/><Relationship Id="rId10" Type="http://schemas.openxmlformats.org/officeDocument/2006/relationships/slideLayout" Target="../slideLayouts/slideLayout275.xml"/><Relationship Id="rId4" Type="http://schemas.openxmlformats.org/officeDocument/2006/relationships/slideLayout" Target="../slideLayouts/slideLayout269.xml"/><Relationship Id="rId9" Type="http://schemas.openxmlformats.org/officeDocument/2006/relationships/slideLayout" Target="../slideLayouts/slideLayout27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9.xml"/><Relationship Id="rId7" Type="http://schemas.openxmlformats.org/officeDocument/2006/relationships/slideLayout" Target="../slideLayouts/slideLayout28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78.xml"/><Relationship Id="rId1" Type="http://schemas.openxmlformats.org/officeDocument/2006/relationships/slideLayout" Target="../slideLayouts/slideLayout277.xml"/><Relationship Id="rId6" Type="http://schemas.openxmlformats.org/officeDocument/2006/relationships/slideLayout" Target="../slideLayouts/slideLayout282.xml"/><Relationship Id="rId11" Type="http://schemas.openxmlformats.org/officeDocument/2006/relationships/slideLayout" Target="../slideLayouts/slideLayout287.xml"/><Relationship Id="rId5" Type="http://schemas.openxmlformats.org/officeDocument/2006/relationships/slideLayout" Target="../slideLayouts/slideLayout281.xml"/><Relationship Id="rId10" Type="http://schemas.openxmlformats.org/officeDocument/2006/relationships/slideLayout" Target="../slideLayouts/slideLayout286.xml"/><Relationship Id="rId4" Type="http://schemas.openxmlformats.org/officeDocument/2006/relationships/slideLayout" Target="../slideLayouts/slideLayout280.xml"/><Relationship Id="rId9" Type="http://schemas.openxmlformats.org/officeDocument/2006/relationships/slideLayout" Target="../slideLayouts/slideLayout28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90.xml"/><Relationship Id="rId7" Type="http://schemas.openxmlformats.org/officeDocument/2006/relationships/slideLayout" Target="../slideLayouts/slideLayout29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89.xml"/><Relationship Id="rId1" Type="http://schemas.openxmlformats.org/officeDocument/2006/relationships/slideLayout" Target="../slideLayouts/slideLayout288.xml"/><Relationship Id="rId6" Type="http://schemas.openxmlformats.org/officeDocument/2006/relationships/slideLayout" Target="../slideLayouts/slideLayout293.xml"/><Relationship Id="rId11" Type="http://schemas.openxmlformats.org/officeDocument/2006/relationships/slideLayout" Target="../slideLayouts/slideLayout298.xml"/><Relationship Id="rId5" Type="http://schemas.openxmlformats.org/officeDocument/2006/relationships/slideLayout" Target="../slideLayouts/slideLayout292.xml"/><Relationship Id="rId10" Type="http://schemas.openxmlformats.org/officeDocument/2006/relationships/slideLayout" Target="../slideLayouts/slideLayout297.xml"/><Relationship Id="rId4" Type="http://schemas.openxmlformats.org/officeDocument/2006/relationships/slideLayout" Target="../slideLayouts/slideLayout291.xml"/><Relationship Id="rId9" Type="http://schemas.openxmlformats.org/officeDocument/2006/relationships/slideLayout" Target="../slideLayouts/slideLayout29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6.xml"/><Relationship Id="rId3" Type="http://schemas.openxmlformats.org/officeDocument/2006/relationships/slideLayout" Target="../slideLayouts/slideLayout301.xml"/><Relationship Id="rId7" Type="http://schemas.openxmlformats.org/officeDocument/2006/relationships/slideLayout" Target="../slideLayouts/slideLayout30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00.xml"/><Relationship Id="rId1" Type="http://schemas.openxmlformats.org/officeDocument/2006/relationships/slideLayout" Target="../slideLayouts/slideLayout299.xml"/><Relationship Id="rId6" Type="http://schemas.openxmlformats.org/officeDocument/2006/relationships/slideLayout" Target="../slideLayouts/slideLayout304.xml"/><Relationship Id="rId11" Type="http://schemas.openxmlformats.org/officeDocument/2006/relationships/slideLayout" Target="../slideLayouts/slideLayout309.xml"/><Relationship Id="rId5" Type="http://schemas.openxmlformats.org/officeDocument/2006/relationships/slideLayout" Target="../slideLayouts/slideLayout303.xml"/><Relationship Id="rId10" Type="http://schemas.openxmlformats.org/officeDocument/2006/relationships/slideLayout" Target="../slideLayouts/slideLayout308.xml"/><Relationship Id="rId4" Type="http://schemas.openxmlformats.org/officeDocument/2006/relationships/slideLayout" Target="../slideLayouts/slideLayout302.xml"/><Relationship Id="rId9" Type="http://schemas.openxmlformats.org/officeDocument/2006/relationships/slideLayout" Target="../slideLayouts/slideLayout30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18" Type="http://schemas.openxmlformats.org/officeDocument/2006/relationships/image" Target="../media/image5.emf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86106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259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259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259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076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0" r:id="rId1"/>
    <p:sldLayoutId id="2147484101" r:id="rId2"/>
    <p:sldLayoutId id="2147484102" r:id="rId3"/>
    <p:sldLayoutId id="2147484103" r:id="rId4"/>
    <p:sldLayoutId id="2147484104" r:id="rId5"/>
    <p:sldLayoutId id="2147484105" r:id="rId6"/>
    <p:sldLayoutId id="2147484106" r:id="rId7"/>
    <p:sldLayoutId id="2147484107" r:id="rId8"/>
    <p:sldLayoutId id="2147484108" r:id="rId9"/>
    <p:sldLayoutId id="2147484109" r:id="rId10"/>
    <p:sldLayoutId id="214748411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13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25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39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51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48" indent="-3428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822" indent="-3253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193" indent="-35078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645" indent="-31586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905" indent="-33967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036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164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295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423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4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08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3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259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5" tIns="45713" rIns="91425" bIns="45713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259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259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25" tIns="45713" rIns="91425" bIns="45713"/>
          <a:lstStyle/>
          <a:p>
            <a:pPr defTabSz="914259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514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2" r:id="rId1"/>
    <p:sldLayoutId id="2147484283" r:id="rId2"/>
    <p:sldLayoutId id="2147484284" r:id="rId3"/>
    <p:sldLayoutId id="2147484285" r:id="rId4"/>
    <p:sldLayoutId id="2147484286" r:id="rId5"/>
    <p:sldLayoutId id="2147484287" r:id="rId6"/>
    <p:sldLayoutId id="2147484288" r:id="rId7"/>
    <p:sldLayoutId id="2147484289" r:id="rId8"/>
    <p:sldLayoutId id="2147484290" r:id="rId9"/>
    <p:sldLayoutId id="2147484291" r:id="rId10"/>
    <p:sldLayoutId id="214748429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13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25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39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519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48" indent="-3428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822" indent="-3253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193" indent="-35078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645" indent="-31586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905" indent="-33967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036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164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295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423" indent="-339674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5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1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4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0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08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39" algn="l" defTabSz="91425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85720" y="6357958"/>
            <a:ext cx="1347679" cy="38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778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3" r:id="rId1"/>
    <p:sldLayoutId id="2147484524" r:id="rId2"/>
    <p:sldLayoutId id="2147484525" r:id="rId3"/>
    <p:sldLayoutId id="2147484526" r:id="rId4"/>
    <p:sldLayoutId id="2147484527" r:id="rId5"/>
    <p:sldLayoutId id="2147484528" r:id="rId6"/>
    <p:sldLayoutId id="2147484529" r:id="rId7"/>
    <p:sldLayoutId id="2147484530" r:id="rId8"/>
    <p:sldLayoutId id="2147484531" r:id="rId9"/>
    <p:sldLayoutId id="2147484532" r:id="rId10"/>
    <p:sldLayoutId id="214748453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67926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63164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500854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572862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202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2" r:id="rId1"/>
    <p:sldLayoutId id="2147484573" r:id="rId2"/>
    <p:sldLayoutId id="2147484574" r:id="rId3"/>
    <p:sldLayoutId id="2147484575" r:id="rId4"/>
    <p:sldLayoutId id="2147484576" r:id="rId5"/>
    <p:sldLayoutId id="2147484577" r:id="rId6"/>
    <p:sldLayoutId id="2147484578" r:id="rId7"/>
    <p:sldLayoutId id="2147484579" r:id="rId8"/>
    <p:sldLayoutId id="2147484580" r:id="rId9"/>
    <p:sldLayoutId id="2147484581" r:id="rId10"/>
    <p:sldLayoutId id="214748458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14864" y="6356176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453336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4272753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78" r:id="rId1"/>
    <p:sldLayoutId id="2147484779" r:id="rId2"/>
    <p:sldLayoutId id="2147484780" r:id="rId3"/>
    <p:sldLayoutId id="2147484781" r:id="rId4"/>
    <p:sldLayoutId id="2147484782" r:id="rId5"/>
    <p:sldLayoutId id="2147484783" r:id="rId6"/>
    <p:sldLayoutId id="2147484784" r:id="rId7"/>
    <p:sldLayoutId id="2147484785" r:id="rId8"/>
    <p:sldLayoutId id="2147484786" r:id="rId9"/>
    <p:sldLayoutId id="2147484787" r:id="rId10"/>
    <p:sldLayoutId id="214748478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165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165"/>
            <a:fld id="{6F400BD0-49BF-48FC-8114-37C1D4F5AB3D}" type="slidenum">
              <a:rPr lang="en-US" altLang="en-US" smtClean="0">
                <a:solidFill>
                  <a:srgbClr val="000000"/>
                </a:solidFill>
              </a:rPr>
              <a:pPr defTabSz="914165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60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38" r:id="rId1"/>
    <p:sldLayoutId id="2147484839" r:id="rId2"/>
    <p:sldLayoutId id="2147484840" r:id="rId3"/>
    <p:sldLayoutId id="2147484841" r:id="rId4"/>
    <p:sldLayoutId id="2147484842" r:id="rId5"/>
    <p:sldLayoutId id="2147484843" r:id="rId6"/>
    <p:sldLayoutId id="2147484844" r:id="rId7"/>
    <p:sldLayoutId id="2147484845" r:id="rId8"/>
    <p:sldLayoutId id="2147484846" r:id="rId9"/>
    <p:sldLayoutId id="2147484847" r:id="rId10"/>
    <p:sldLayoutId id="214748484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8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165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25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33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753" indent="-3253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089" indent="-3507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507" indent="-31583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733" indent="-33963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81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89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98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06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165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165"/>
            <a:fld id="{6F400BD0-49BF-48FC-8114-37C1D4F5AB3D}" type="slidenum">
              <a:rPr lang="en-US" altLang="en-US" smtClean="0">
                <a:solidFill>
                  <a:srgbClr val="000000"/>
                </a:solidFill>
              </a:rPr>
              <a:pPr defTabSz="914165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151711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50" r:id="rId1"/>
    <p:sldLayoutId id="2147484851" r:id="rId2"/>
    <p:sldLayoutId id="2147484852" r:id="rId3"/>
    <p:sldLayoutId id="2147484853" r:id="rId4"/>
    <p:sldLayoutId id="2147484854" r:id="rId5"/>
    <p:sldLayoutId id="2147484855" r:id="rId6"/>
    <p:sldLayoutId id="2147484856" r:id="rId7"/>
    <p:sldLayoutId id="2147484857" r:id="rId8"/>
    <p:sldLayoutId id="2147484858" r:id="rId9"/>
    <p:sldLayoutId id="2147484859" r:id="rId10"/>
    <p:sldLayoutId id="214748486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8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165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25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33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753" indent="-3253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089" indent="-3507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507" indent="-31583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733" indent="-33963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81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89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98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06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024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024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024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673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62" r:id="rId1"/>
    <p:sldLayoutId id="2147484863" r:id="rId2"/>
    <p:sldLayoutId id="2147484864" r:id="rId3"/>
    <p:sldLayoutId id="2147484865" r:id="rId4"/>
    <p:sldLayoutId id="2147484866" r:id="rId5"/>
    <p:sldLayoutId id="2147484867" r:id="rId6"/>
    <p:sldLayoutId id="2147484868" r:id="rId7"/>
    <p:sldLayoutId id="2147484869" r:id="rId8"/>
    <p:sldLayoutId id="2147484870" r:id="rId9"/>
    <p:sldLayoutId id="2147484871" r:id="rId10"/>
    <p:sldLayoutId id="214748487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11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024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04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05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761" indent="-342761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650" indent="-3253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1933" indent="-35069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301" indent="-31578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475" indent="-339587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491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499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514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8523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4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52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6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79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88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0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079760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74" r:id="rId1"/>
    <p:sldLayoutId id="2147484875" r:id="rId2"/>
    <p:sldLayoutId id="2147484876" r:id="rId3"/>
    <p:sldLayoutId id="2147484877" r:id="rId4"/>
    <p:sldLayoutId id="2147484878" r:id="rId5"/>
    <p:sldLayoutId id="2147484879" r:id="rId6"/>
    <p:sldLayoutId id="2147484880" r:id="rId7"/>
    <p:sldLayoutId id="2147484881" r:id="rId8"/>
    <p:sldLayoutId id="2147484882" r:id="rId9"/>
    <p:sldLayoutId id="2147484883" r:id="rId10"/>
    <p:sldLayoutId id="2147484884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336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ea typeface="ＭＳ Ｐゴシック" charset="0"/>
                <a:cs typeface="ＭＳ Ｐゴシック" charset="0"/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B59C95-9F24-CC4B-832C-1D8C21792A43}" type="slidenum">
              <a:rPr lang="en-US"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ea typeface="ＭＳ Ｐゴシック" charset="0"/>
              <a:cs typeface="ＭＳ Ｐゴシック" charset="0"/>
            </a:endParaRPr>
          </a:p>
        </p:txBody>
      </p:sp>
      <p:sp>
        <p:nvSpPr>
          <p:cNvPr id="143366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367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43368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5159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70" r:id="rId1"/>
    <p:sldLayoutId id="2147484971" r:id="rId2"/>
    <p:sldLayoutId id="2147484972" r:id="rId3"/>
    <p:sldLayoutId id="2147484973" r:id="rId4"/>
    <p:sldLayoutId id="2147484974" r:id="rId5"/>
    <p:sldLayoutId id="2147484975" r:id="rId6"/>
    <p:sldLayoutId id="2147484976" r:id="rId7"/>
    <p:sldLayoutId id="2147484977" r:id="rId8"/>
    <p:sldLayoutId id="2147484978" r:id="rId9"/>
    <p:sldLayoutId id="2147484979" r:id="rId10"/>
    <p:sldLayoutId id="2147484980" r:id="rId11"/>
    <p:sldLayoutId id="2147484981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858009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11" r:id="rId1"/>
    <p:sldLayoutId id="2147485412" r:id="rId2"/>
    <p:sldLayoutId id="2147485413" r:id="rId3"/>
    <p:sldLayoutId id="2147485414" r:id="rId4"/>
    <p:sldLayoutId id="2147485415" r:id="rId5"/>
    <p:sldLayoutId id="2147485416" r:id="rId6"/>
    <p:sldLayoutId id="2147485417" r:id="rId7"/>
    <p:sldLayoutId id="2147485418" r:id="rId8"/>
    <p:sldLayoutId id="2147485419" r:id="rId9"/>
    <p:sldLayoutId id="2147485420" r:id="rId10"/>
    <p:sldLayoutId id="214748542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2" tIns="45702" rIns="91402" bIns="457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024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2" tIns="45702" rIns="91402" bIns="45702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024"/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 defTabSz="914024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02" tIns="45702" rIns="91402" bIns="45702"/>
          <a:lstStyle/>
          <a:p>
            <a:pPr defTabSz="914024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3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48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21" r:id="rId1"/>
    <p:sldLayoutId id="2147485522" r:id="rId2"/>
    <p:sldLayoutId id="2147485523" r:id="rId3"/>
    <p:sldLayoutId id="2147485524" r:id="rId4"/>
    <p:sldLayoutId id="2147485525" r:id="rId5"/>
    <p:sldLayoutId id="2147485526" r:id="rId6"/>
    <p:sldLayoutId id="2147485527" r:id="rId7"/>
    <p:sldLayoutId id="2147485528" r:id="rId8"/>
    <p:sldLayoutId id="2147485529" r:id="rId9"/>
    <p:sldLayoutId id="2147485530" r:id="rId10"/>
    <p:sldLayoutId id="21474855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11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024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04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05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761" indent="-342761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650" indent="-3253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1933" indent="-35069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301" indent="-31578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475" indent="-339587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491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499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514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8523" indent="-339587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11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2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40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52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6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79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88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04" algn="l" defTabSz="9140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1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defTabSz="914165"/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6" tIns="45709" rIns="91416" bIns="45709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pPr defTabSz="914165"/>
            <a:fld id="{6F400BD0-49BF-48FC-8114-37C1D4F5AB3D}" type="slidenum">
              <a:rPr lang="en-US" altLang="en-US" smtClean="0">
                <a:solidFill>
                  <a:srgbClr val="000000"/>
                </a:solidFill>
              </a:rPr>
              <a:pPr defTabSz="914165"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lIns="91416" tIns="45709" rIns="91416" bIns="45709"/>
          <a:lstStyle/>
          <a:p>
            <a:pPr defTabSz="914165"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921638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3" r:id="rId1"/>
    <p:sldLayoutId id="2147485534" r:id="rId2"/>
    <p:sldLayoutId id="2147485535" r:id="rId3"/>
    <p:sldLayoutId id="2147485536" r:id="rId4"/>
    <p:sldLayoutId id="2147485537" r:id="rId5"/>
    <p:sldLayoutId id="2147485538" r:id="rId6"/>
    <p:sldLayoutId id="2147485539" r:id="rId7"/>
    <p:sldLayoutId id="2147485540" r:id="rId8"/>
    <p:sldLayoutId id="2147485541" r:id="rId9"/>
    <p:sldLayoutId id="2147485542" r:id="rId10"/>
    <p:sldLayoutId id="214748554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08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165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25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332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753" indent="-3253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089" indent="-35074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507" indent="-31583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0733" indent="-33963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781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4898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198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063" indent="-33963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033" y="1250443"/>
            <a:ext cx="8897503" cy="5223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4033" y="6544372"/>
            <a:ext cx="18206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8826" y="6544372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alpha val="75000"/>
                  </a:prstClr>
                </a:solidFill>
                <a:latin typeface="Calibri"/>
              </a:rPr>
              <a:t>Juan Gómez Luna Peking University. Beijing, September 7, 2015 </a:t>
            </a:r>
            <a:endParaRPr lang="en-US" dirty="0">
              <a:solidFill>
                <a:prstClr val="black">
                  <a:alpha val="75000"/>
                </a:prstClr>
              </a:solidFill>
              <a:latin typeface="Calibri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6924883" y="645630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fld id="{659951FD-F195-4FF4-B5D0-ABFF8986B8D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2826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66" r:id="rId1"/>
    <p:sldLayoutId id="2147485667" r:id="rId2"/>
    <p:sldLayoutId id="2147485668" r:id="rId3"/>
    <p:sldLayoutId id="2147485669" r:id="rId4"/>
    <p:sldLayoutId id="2147485670" r:id="rId5"/>
    <p:sldLayoutId id="2147485671" r:id="rId6"/>
    <p:sldLayoutId id="2147485672" r:id="rId7"/>
    <p:sldLayoutId id="2147485673" r:id="rId8"/>
    <p:sldLayoutId id="2147485674" r:id="rId9"/>
    <p:sldLayoutId id="2147485675" r:id="rId10"/>
    <p:sldLayoutId id="2147485676" r:id="rId11"/>
    <p:sldLayoutId id="2147485677" r:id="rId12"/>
  </p:sldLayoutIdLst>
  <p:hf hdr="0" ftr="0" dt="0"/>
  <p:txStyles>
    <p:titleStyle>
      <a:lvl1pPr marL="0" algn="ctr" defTabSz="914400" rtl="0" eaLnBrk="1" latinLnBrk="0" hangingPunct="1">
        <a:lnSpc>
          <a:spcPct val="90000"/>
        </a:lnSpc>
        <a:spcBef>
          <a:spcPct val="0"/>
        </a:spcBef>
        <a:buNone/>
        <a:defRPr sz="4800" kern="1200" spc="-12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85000"/>
        </a:lnSpc>
        <a:spcBef>
          <a:spcPts val="1300"/>
        </a:spcBef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82880" algn="l" defTabSz="914400" rtl="0" eaLnBrk="1" latinLnBrk="0" hangingPunct="1">
        <a:lnSpc>
          <a:spcPct val="85000"/>
        </a:lnSpc>
        <a:spcBef>
          <a:spcPts val="600"/>
        </a:spcBef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18288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indent="-18288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82880" algn="l" defTabSz="914400" rtl="0" eaLnBrk="1" latinLnBrk="0" hangingPunct="1">
        <a:lnSpc>
          <a:spcPct val="85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8738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15" r:id="rId1"/>
    <p:sldLayoutId id="2147485716" r:id="rId2"/>
    <p:sldLayoutId id="2147485717" r:id="rId3"/>
    <p:sldLayoutId id="2147485718" r:id="rId4"/>
    <p:sldLayoutId id="2147485719" r:id="rId5"/>
    <p:sldLayoutId id="2147485720" r:id="rId6"/>
    <p:sldLayoutId id="2147485721" r:id="rId7"/>
    <p:sldLayoutId id="2147485722" r:id="rId8"/>
    <p:sldLayoutId id="2147485723" r:id="rId9"/>
    <p:sldLayoutId id="2147485724" r:id="rId10"/>
    <p:sldLayoutId id="2147485725" r:id="rId11"/>
    <p:sldLayoutId id="214748572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r>
              <a:rPr lang="es-ES" altLang="ko-KR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t>Juan Gómez Luna Peking University. Beijing, September 7, 2015 </a:t>
            </a:r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1"/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나눔고딕"/>
              </a:rPr>
              <a:pPr latinLnBrk="1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  <a:latin typeface="Calibri"/>
              <a:ea typeface="나눔고딕"/>
            </a:endParaRPr>
          </a:p>
        </p:txBody>
      </p:sp>
    </p:spTree>
    <p:extLst>
      <p:ext uri="{BB962C8B-B14F-4D97-AF65-F5344CB8AC3E}">
        <p14:creationId xmlns:p14="http://schemas.microsoft.com/office/powerpoint/2010/main" val="1377926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473" r:id="rId1"/>
    <p:sldLayoutId id="2147486474" r:id="rId2"/>
    <p:sldLayoutId id="2147486475" r:id="rId3"/>
    <p:sldLayoutId id="2147486476" r:id="rId4"/>
    <p:sldLayoutId id="2147486477" r:id="rId5"/>
    <p:sldLayoutId id="2147486478" r:id="rId6"/>
    <p:sldLayoutId id="2147486479" r:id="rId7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ts val="5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ts val="5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ts val="5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ts val="5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25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595" r:id="rId1"/>
    <p:sldLayoutId id="2147486596" r:id="rId2"/>
    <p:sldLayoutId id="2147486597" r:id="rId3"/>
    <p:sldLayoutId id="2147486598" r:id="rId4"/>
    <p:sldLayoutId id="2147486599" r:id="rId5"/>
    <p:sldLayoutId id="2147486600" r:id="rId6"/>
    <p:sldLayoutId id="2147486601" r:id="rId7"/>
    <p:sldLayoutId id="2147486602" r:id="rId8"/>
    <p:sldLayoutId id="2147486603" r:id="rId9"/>
    <p:sldLayoutId id="2147486604" r:id="rId10"/>
    <p:sldLayoutId id="214748660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107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B223C560-0E5F-EA4E-BC8F-576A579681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31078" name="Line 1032"/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1079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31080" name="Picture 7" descr="safari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347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121" r:id="rId1"/>
    <p:sldLayoutId id="2147487122" r:id="rId2"/>
    <p:sldLayoutId id="2147487123" r:id="rId3"/>
    <p:sldLayoutId id="2147487124" r:id="rId4"/>
    <p:sldLayoutId id="2147487125" r:id="rId5"/>
    <p:sldLayoutId id="2147487126" r:id="rId6"/>
    <p:sldLayoutId id="2147487127" r:id="rId7"/>
    <p:sldLayoutId id="2147487128" r:id="rId8"/>
    <p:sldLayoutId id="2147487129" r:id="rId9"/>
    <p:sldLayoutId id="2147487130" r:id="rId10"/>
    <p:sldLayoutId id="214748713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6998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EFC36330-171D-874A-B302-CA3D704439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69990" name="Line 1032"/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999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69992" name="Picture 7" descr="safari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560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195" r:id="rId1"/>
    <p:sldLayoutId id="2147487196" r:id="rId2"/>
    <p:sldLayoutId id="2147487197" r:id="rId3"/>
    <p:sldLayoutId id="2147487198" r:id="rId4"/>
    <p:sldLayoutId id="2147487199" r:id="rId5"/>
    <p:sldLayoutId id="2147487200" r:id="rId6"/>
    <p:sldLayoutId id="2147487201" r:id="rId7"/>
    <p:sldLayoutId id="2147487202" r:id="rId8"/>
    <p:sldLayoutId id="2147487203" r:id="rId9"/>
    <p:sldLayoutId id="2147487204" r:id="rId10"/>
    <p:sldLayoutId id="214748720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8915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2694B9D-8BFE-654E-8D86-2D1B27ECA5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8918" name="Line 1032"/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8919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550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207" r:id="rId1"/>
    <p:sldLayoutId id="2147487208" r:id="rId2"/>
    <p:sldLayoutId id="2147487209" r:id="rId3"/>
    <p:sldLayoutId id="2147487210" r:id="rId4"/>
    <p:sldLayoutId id="2147487211" r:id="rId5"/>
    <p:sldLayoutId id="2147487212" r:id="rId6"/>
    <p:sldLayoutId id="2147487213" r:id="rId7"/>
    <p:sldLayoutId id="2147487214" r:id="rId8"/>
    <p:sldLayoutId id="2147487215" r:id="rId9"/>
    <p:sldLayoutId id="2147487216" r:id="rId10"/>
    <p:sldLayoutId id="214748721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319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951778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8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prstClr val="black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pic>
        <p:nvPicPr>
          <p:cNvPr id="6" name="Picture 5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287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imes New Roman"/>
          <a:ea typeface="+mj-ea"/>
          <a:cs typeface="Times New Roman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der.png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4053359" y="264849"/>
            <a:ext cx="5102012" cy="542508"/>
          </a:xfrm>
          <a:prstGeom prst="rect">
            <a:avLst/>
          </a:prstGeom>
        </p:spPr>
      </p:pic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299306" y="274638"/>
            <a:ext cx="8387494" cy="5327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edit Master title style</a:t>
            </a:r>
          </a:p>
        </p:txBody>
      </p:sp>
      <p:pic>
        <p:nvPicPr>
          <p:cNvPr id="9" name="Picture 8" descr="footer.png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-27215" y="6267135"/>
            <a:ext cx="9189720" cy="611833"/>
          </a:xfrm>
          <a:prstGeom prst="rect">
            <a:avLst/>
          </a:prstGeom>
          <a:ln>
            <a:noFill/>
          </a:ln>
        </p:spPr>
      </p:pic>
      <p:pic>
        <p:nvPicPr>
          <p:cNvPr id="10" name="Picture 9" descr="ecelogorb.psd"/>
          <p:cNvPicPr>
            <a:picLocks noChangeAspect="1"/>
          </p:cNvPicPr>
          <p:nvPr userDrawn="1"/>
        </p:nvPicPr>
        <p:blipFill>
          <a:blip r:embed="rId17">
            <a:lum bright="-8000"/>
          </a:blip>
          <a:stretch>
            <a:fillRect/>
          </a:stretch>
        </p:blipFill>
        <p:spPr>
          <a:xfrm>
            <a:off x="193350" y="6294367"/>
            <a:ext cx="2563296" cy="512659"/>
          </a:xfrm>
          <a:prstGeom prst="rect">
            <a:avLst/>
          </a:prstGeom>
          <a:effectLst/>
        </p:spPr>
      </p:pic>
      <p:pic>
        <p:nvPicPr>
          <p:cNvPr id="11" name="Picture 10" descr="CMU_logo_horiz_black.eps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5263668" y="6393688"/>
            <a:ext cx="3714414" cy="33790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092185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20" r:id="rId10"/>
    <p:sldLayoutId id="2147483921" r:id="rId11"/>
    <p:sldLayoutId id="2147483922" r:id="rId12"/>
    <p:sldLayoutId id="2147483923" r:id="rId1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848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>
                <a:solidFill>
                  <a:srgbClr val="000000"/>
                </a:solidFill>
              </a:rPr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4278721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8" r:id="rId1"/>
    <p:sldLayoutId id="2147484089" r:id="rId2"/>
    <p:sldLayoutId id="2147484090" r:id="rId3"/>
    <p:sldLayoutId id="2147484091" r:id="rId4"/>
    <p:sldLayoutId id="2147484092" r:id="rId5"/>
    <p:sldLayoutId id="2147484093" r:id="rId6"/>
    <p:sldLayoutId id="2147484094" r:id="rId7"/>
    <p:sldLayoutId id="2147484095" r:id="rId8"/>
    <p:sldLayoutId id="2147484096" r:id="rId9"/>
    <p:sldLayoutId id="2147484097" r:id="rId10"/>
    <p:sldLayoutId id="214748409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nvidia.com/cuda/cuda-c-programming-guide/index.html#atomic-function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7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6dwV_RBjK2c" TargetMode="External"/><Relationship Id="rId7" Type="http://schemas.openxmlformats.org/officeDocument/2006/relationships/image" Target="../media/image20.png"/><Relationship Id="rId2" Type="http://schemas.openxmlformats.org/officeDocument/2006/relationships/hyperlink" Target="https://youtu.be/D8Hjy2iU9l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rxiv.org/pdf/2105.03814.pdf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download.nvidia.com/assets/cuda/files/reduction.pdf" TargetMode="External"/><Relationship Id="rId2" Type="http://schemas.openxmlformats.org/officeDocument/2006/relationships/hyperlink" Target="https://docs.nvidia.com/cuda/cuda-samples/index.html#cuda-parallel-reduction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cgo.org/cgo2019/" TargetMode="External"/><Relationship Id="rId2" Type="http://schemas.openxmlformats.org/officeDocument/2006/relationships/hyperlink" Target="https://people.inf.ethz.ch/omutlu/pub/automatic-fast-portable-parallel-reduction-on-GPUs_cgo19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hyperlink" Target="https://people.inf.ethz.ch/omutlu/pub/automatic-fast-portable-parallel-reduction-on-GPUs_cgo19-talk.pdf" TargetMode="External"/><Relationship Id="rId4" Type="http://schemas.openxmlformats.org/officeDocument/2006/relationships/hyperlink" Target="https://people.inf.ethz.ch/omutlu/pub/automatic-fast-portable-parallel-reduction-on-GPUs_cgo19-talk.pptx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13" Type="http://schemas.openxmlformats.org/officeDocument/2006/relationships/image" Target="../media/image40.emf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34.emf"/><Relationship Id="rId12" Type="http://schemas.openxmlformats.org/officeDocument/2006/relationships/image" Target="../media/image39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33.emf"/><Relationship Id="rId11" Type="http://schemas.openxmlformats.org/officeDocument/2006/relationships/image" Target="../media/image38.emf"/><Relationship Id="rId5" Type="http://schemas.openxmlformats.org/officeDocument/2006/relationships/image" Target="../media/image32.emf"/><Relationship Id="rId15" Type="http://schemas.openxmlformats.org/officeDocument/2006/relationships/image" Target="../media/image42.emf"/><Relationship Id="rId10" Type="http://schemas.openxmlformats.org/officeDocument/2006/relationships/image" Target="../media/image37.emf"/><Relationship Id="rId4" Type="http://schemas.openxmlformats.org/officeDocument/2006/relationships/image" Target="../media/image31.emf"/><Relationship Id="rId9" Type="http://schemas.openxmlformats.org/officeDocument/2006/relationships/image" Target="../media/image36.emf"/><Relationship Id="rId14" Type="http://schemas.openxmlformats.org/officeDocument/2006/relationships/image" Target="../media/image41.em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emf"/><Relationship Id="rId13" Type="http://schemas.openxmlformats.org/officeDocument/2006/relationships/image" Target="../media/image53.emf"/><Relationship Id="rId18" Type="http://schemas.openxmlformats.org/officeDocument/2006/relationships/image" Target="../media/image58.emf"/><Relationship Id="rId3" Type="http://schemas.openxmlformats.org/officeDocument/2006/relationships/notesSlide" Target="../notesSlides/notesSlide14.xml"/><Relationship Id="rId21" Type="http://schemas.openxmlformats.org/officeDocument/2006/relationships/image" Target="../media/image61.emf"/><Relationship Id="rId7" Type="http://schemas.openxmlformats.org/officeDocument/2006/relationships/image" Target="../media/image47.emf"/><Relationship Id="rId12" Type="http://schemas.openxmlformats.org/officeDocument/2006/relationships/image" Target="../media/image52.emf"/><Relationship Id="rId17" Type="http://schemas.openxmlformats.org/officeDocument/2006/relationships/image" Target="../media/image57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6.emf"/><Relationship Id="rId20" Type="http://schemas.openxmlformats.org/officeDocument/2006/relationships/image" Target="../media/image60.emf"/><Relationship Id="rId1" Type="http://schemas.openxmlformats.org/officeDocument/2006/relationships/tags" Target="../tags/tag2.xml"/><Relationship Id="rId6" Type="http://schemas.openxmlformats.org/officeDocument/2006/relationships/image" Target="../media/image46.emf"/><Relationship Id="rId11" Type="http://schemas.openxmlformats.org/officeDocument/2006/relationships/image" Target="../media/image51.emf"/><Relationship Id="rId5" Type="http://schemas.openxmlformats.org/officeDocument/2006/relationships/image" Target="../media/image45.emf"/><Relationship Id="rId15" Type="http://schemas.openxmlformats.org/officeDocument/2006/relationships/image" Target="../media/image55.emf"/><Relationship Id="rId10" Type="http://schemas.openxmlformats.org/officeDocument/2006/relationships/image" Target="../media/image50.emf"/><Relationship Id="rId19" Type="http://schemas.openxmlformats.org/officeDocument/2006/relationships/image" Target="../media/image59.emf"/><Relationship Id="rId4" Type="http://schemas.openxmlformats.org/officeDocument/2006/relationships/image" Target="../media/image44.emf"/><Relationship Id="rId9" Type="http://schemas.openxmlformats.org/officeDocument/2006/relationships/image" Target="../media/image49.emf"/><Relationship Id="rId14" Type="http://schemas.openxmlformats.org/officeDocument/2006/relationships/image" Target="../media/image54.em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emf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NUL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blog/cuda-pro-tip-optimized-filtering-warp-aggregated-atomics/" TargetMode="External"/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14 November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8458200" cy="22098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Heterogeneous Systems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dirty="0"/>
              <a:t>Parallel Patterns: Histogram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7604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Warp Shuffle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Built-in </a:t>
            </a:r>
            <a:r>
              <a:rPr lang="en-US" dirty="0">
                <a:solidFill>
                  <a:srgbClr val="00B050"/>
                </a:solidFill>
              </a:rPr>
              <a:t>warp shuffle functions </a:t>
            </a:r>
            <a:r>
              <a:rPr lang="en-US" dirty="0"/>
              <a:t>enable threads to share data with other threads in the same warp</a:t>
            </a:r>
          </a:p>
          <a:p>
            <a:pPr lvl="1"/>
            <a:r>
              <a:rPr lang="en-US" dirty="0"/>
              <a:t>Faster than using shared memory and </a:t>
            </a:r>
            <a:r>
              <a:rPr lang="en-US" sz="1800" dirty="0">
                <a:latin typeface="Courier" pitchFamily="2" charset="0"/>
                <a:cs typeface="Courier New" panose="02070309020205020404" pitchFamily="49" charset="0"/>
              </a:rPr>
              <a:t>__</a:t>
            </a:r>
            <a:r>
              <a:rPr lang="en-US" sz="1800" dirty="0" err="1">
                <a:latin typeface="Courier" pitchFamily="2" charset="0"/>
                <a:cs typeface="Courier New" panose="02070309020205020404" pitchFamily="49" charset="0"/>
              </a:rPr>
              <a:t>syncthreads</a:t>
            </a:r>
            <a:r>
              <a:rPr lang="en-US" sz="1800" dirty="0">
                <a:latin typeface="Courier" pitchFamily="2" charset="0"/>
                <a:cs typeface="Courier New" panose="02070309020205020404" pitchFamily="49" charset="0"/>
              </a:rPr>
              <a:t>()</a:t>
            </a:r>
            <a:r>
              <a:rPr lang="en-US" dirty="0">
                <a:latin typeface="Courier" pitchFamily="2" charset="0"/>
              </a:rPr>
              <a:t> </a:t>
            </a:r>
            <a:r>
              <a:rPr lang="en-US" dirty="0"/>
              <a:t>to share across threads in the same block</a:t>
            </a:r>
          </a:p>
          <a:p>
            <a:r>
              <a:rPr lang="en-US" dirty="0"/>
              <a:t>Variants:</a:t>
            </a:r>
          </a:p>
          <a:p>
            <a:pPr lvl="1"/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__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shfl_sync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(mask, 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var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, 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srcLane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)</a:t>
            </a:r>
          </a:p>
          <a:p>
            <a:pPr lvl="2"/>
            <a:r>
              <a:rPr lang="en-US" sz="1800" dirty="0"/>
              <a:t>Direct copy from indexed lane</a:t>
            </a:r>
          </a:p>
          <a:p>
            <a:pPr lvl="1">
              <a:lnSpc>
                <a:spcPct val="150000"/>
              </a:lnSpc>
            </a:pP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__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shfl_up_sync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(mask, 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var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, delta)</a:t>
            </a:r>
          </a:p>
          <a:p>
            <a:pPr lvl="2"/>
            <a:r>
              <a:rPr lang="en-US" sz="1800" dirty="0"/>
              <a:t>Copy from a lane with lower ID relative to caller</a:t>
            </a:r>
          </a:p>
          <a:p>
            <a:pPr lvl="1">
              <a:lnSpc>
                <a:spcPct val="150000"/>
              </a:lnSpc>
            </a:pP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__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shfl_down_sync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(mask, 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var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, delta)</a:t>
            </a:r>
          </a:p>
          <a:p>
            <a:pPr lvl="2"/>
            <a:r>
              <a:rPr lang="en-US" sz="1800" dirty="0"/>
              <a:t>Copy from a lane with higher ID relative to caller</a:t>
            </a:r>
          </a:p>
          <a:p>
            <a:pPr lvl="1">
              <a:lnSpc>
                <a:spcPct val="150000"/>
              </a:lnSpc>
            </a:pP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__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shfl_xor_sync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(mask, 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var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, 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laneMask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)</a:t>
            </a:r>
          </a:p>
          <a:p>
            <a:pPr lvl="2"/>
            <a:r>
              <a:rPr lang="en-US" sz="1800" dirty="0"/>
              <a:t>Copy from a lane based on bitwise XOR of own lane ID</a:t>
            </a:r>
          </a:p>
        </p:txBody>
      </p:sp>
      <p:sp>
        <p:nvSpPr>
          <p:cNvPr id="4" name="TextBox 610">
            <a:extLst>
              <a:ext uri="{FF2B5EF4-FFF2-40B4-BE49-F238E27FC236}">
                <a16:creationId xmlns:a16="http://schemas.microsoft.com/office/drawing/2014/main" id="{E5C9DFF2-6423-7140-854A-E4EBF5355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13ECAAA1-D235-9D45-BCD8-71A3CFC8F14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25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"/>
            <a:ext cx="8037500" cy="908720"/>
          </a:xfrm>
        </p:spPr>
        <p:txBody>
          <a:bodyPr/>
          <a:lstStyle/>
          <a:p>
            <a:r>
              <a:rPr lang="en-US" dirty="0"/>
              <a:t>Reduction with Warp Shuffle</a:t>
            </a:r>
          </a:p>
        </p:txBody>
      </p:sp>
      <p:sp>
        <p:nvSpPr>
          <p:cNvPr id="3" name="Rectangle 2"/>
          <p:cNvSpPr/>
          <p:nvPr/>
        </p:nvSpPr>
        <p:spPr>
          <a:xfrm>
            <a:off x="1068081" y="908720"/>
            <a:ext cx="700783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__global__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void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reduce_kernel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 input,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partialSums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,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N) {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segment =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blockDim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= segment + 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BF"/>
                </a:solidFill>
                <a:latin typeface="Lucida Console" panose="020B0609040504020204" pitchFamily="49" charset="0"/>
              </a:rPr>
              <a:t>// Load data to shared memory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__shared__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[BLOCK_DIM];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= input[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+ input[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+ BLOCK_DIM];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__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syncthreads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();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BF"/>
                </a:solidFill>
                <a:latin typeface="Lucida Console" panose="020B0609040504020204" pitchFamily="49" charset="0"/>
              </a:rPr>
              <a:t>// Reduction tree in shared memory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for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stride = BLOCK_DIM/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 stride &gt; WARP_SIZE; stride /=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&lt; stride)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+=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+ stride];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}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__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syncthreads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();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BF"/>
                </a:solidFill>
                <a:latin typeface="Lucida Console" panose="020B0609040504020204" pitchFamily="49" charset="0"/>
              </a:rPr>
              <a:t>// Reduction tree with shuffle instructions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float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sum;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&lt; WARP_SIZE)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sum 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+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+ WARP_SIZE];</a:t>
            </a:r>
          </a:p>
          <a:p>
            <a:endParaRPr lang="en-US" sz="1100" dirty="0">
              <a:solidFill>
                <a:srgbClr val="BFBF00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        for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stride = WARP_SIZE/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 stride &gt;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0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 stride /=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sum += __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shfl_down_sync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0xffffffff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, sum, stride);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}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BF"/>
                </a:solidFill>
                <a:latin typeface="Lucida Console" panose="020B0609040504020204" pitchFamily="49" charset="0"/>
              </a:rPr>
              <a:t>// Store partial sum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==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0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partialSums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= sum;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}</a:t>
            </a:r>
            <a:endParaRPr lang="en-US" sz="1100" dirty="0"/>
          </a:p>
        </p:txBody>
      </p:sp>
      <p:sp>
        <p:nvSpPr>
          <p:cNvPr id="4" name="TextBox 610">
            <a:extLst>
              <a:ext uri="{FF2B5EF4-FFF2-40B4-BE49-F238E27FC236}">
                <a16:creationId xmlns:a16="http://schemas.microsoft.com/office/drawing/2014/main" id="{03F6E656-23FA-4C47-9EAF-BA3D62EC91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BA7CEB4-039F-D749-9B8B-7625245F20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E80F9A7-91AF-AB4A-A5DC-099BCDA4BCE2}"/>
              </a:ext>
            </a:extLst>
          </p:cNvPr>
          <p:cNvSpPr/>
          <p:nvPr/>
        </p:nvSpPr>
        <p:spPr>
          <a:xfrm>
            <a:off x="1691680" y="4725144"/>
            <a:ext cx="5760640" cy="64807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88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"/>
            <a:ext cx="8037500" cy="908720"/>
          </a:xfrm>
        </p:spPr>
        <p:txBody>
          <a:bodyPr/>
          <a:lstStyle/>
          <a:p>
            <a:r>
              <a:rPr lang="en-US" dirty="0"/>
              <a:t>Reduction with Warp Reduce</a:t>
            </a:r>
          </a:p>
        </p:txBody>
      </p:sp>
      <p:sp>
        <p:nvSpPr>
          <p:cNvPr id="3" name="Rectangle 2"/>
          <p:cNvSpPr/>
          <p:nvPr/>
        </p:nvSpPr>
        <p:spPr>
          <a:xfrm>
            <a:off x="1068081" y="908720"/>
            <a:ext cx="700783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__global__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void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reduce_kernel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 input,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partialSums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,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N) {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segment =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blockDim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*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= segment + 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BF"/>
                </a:solidFill>
                <a:latin typeface="Lucida Console" panose="020B0609040504020204" pitchFamily="49" charset="0"/>
              </a:rPr>
              <a:t>// Load data to shared memory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__shared__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[BLOCK_DIM];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= input[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+ input[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+ BLOCK_DIM];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__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syncthreads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();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BF"/>
                </a:solidFill>
                <a:latin typeface="Lucida Console" panose="020B0609040504020204" pitchFamily="49" charset="0"/>
              </a:rPr>
              <a:t>// Reduction tree in shared memory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for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unsigned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</a:t>
            </a:r>
            <a:r>
              <a:rPr lang="en-US" sz="1100" dirty="0" err="1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stride = BLOCK_DIM/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; stride &gt; WARP_SIZE; stride /=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2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&lt; stride)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+=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+ stride];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}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__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syncthreads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();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BF"/>
                </a:solidFill>
                <a:latin typeface="Lucida Console" panose="020B0609040504020204" pitchFamily="49" charset="0"/>
              </a:rPr>
              <a:t>// Reduction tree with shuffle instructions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00"/>
                </a:solidFill>
                <a:latin typeface="Lucida Console" panose="020B0609040504020204" pitchFamily="49" charset="0"/>
              </a:rPr>
              <a:t>int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sum;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&lt; WARP_SIZE)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sum =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+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input_s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+ WARP_SIZE];</a:t>
            </a:r>
          </a:p>
          <a:p>
            <a:endParaRPr lang="en-US" sz="1100" dirty="0">
              <a:solidFill>
                <a:srgbClr val="BFBF00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100" dirty="0">
                <a:solidFill>
                  <a:srgbClr val="00BFBF"/>
                </a:solidFill>
                <a:latin typeface="Lucida Console" panose="020B0609040504020204" pitchFamily="49" charset="0"/>
              </a:rPr>
              <a:t>// Warp reduce intrinsic for cc 8.0 or higher</a:t>
            </a:r>
            <a:endParaRPr lang="en-US" sz="1100" dirty="0">
              <a:solidFill>
                <a:srgbClr val="BFBF00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latin typeface="Lucida Console" panose="020B0609040504020204" pitchFamily="49" charset="0"/>
              </a:rPr>
              <a:t>        sum = __</a:t>
            </a:r>
            <a:r>
              <a:rPr lang="en-US" sz="1100" dirty="0" err="1">
                <a:latin typeface="Lucida Console" panose="020B0609040504020204" pitchFamily="49" charset="0"/>
              </a:rPr>
              <a:t>reduce_add_sync</a:t>
            </a:r>
            <a:r>
              <a:rPr lang="en-US" sz="1100" dirty="0">
                <a:latin typeface="Lucida Console" panose="020B0609040504020204" pitchFamily="49" charset="0"/>
              </a:rPr>
              <a:t>(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0xffffffff</a:t>
            </a:r>
            <a:r>
              <a:rPr lang="en-US" sz="1100" dirty="0">
                <a:latin typeface="Lucida Console" panose="020B0609040504020204" pitchFamily="49" charset="0"/>
              </a:rPr>
              <a:t>, sum);</a:t>
            </a:r>
            <a:endParaRPr lang="en-US" sz="1100" dirty="0">
              <a:solidFill>
                <a:srgbClr val="BFBF00"/>
              </a:solidFill>
              <a:latin typeface="Lucida Console" panose="020B0609040504020204" pitchFamily="49" charset="0"/>
            </a:endParaRPr>
          </a:p>
          <a:p>
            <a:endParaRPr lang="en-US" sz="11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00BFBF"/>
                </a:solidFill>
                <a:latin typeface="Lucida Console" panose="020B0609040504020204" pitchFamily="49" charset="0"/>
              </a:rPr>
              <a:t>// Store partial sum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if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threadIdx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== </a:t>
            </a:r>
            <a:r>
              <a:rPr lang="en-US" sz="1100" dirty="0">
                <a:solidFill>
                  <a:srgbClr val="BFBF00"/>
                </a:solidFill>
                <a:latin typeface="Lucida Console" panose="020B0609040504020204" pitchFamily="49" charset="0"/>
              </a:rPr>
              <a:t>0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    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partialSums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[</a:t>
            </a:r>
            <a:r>
              <a:rPr lang="en-US" sz="1100" dirty="0" err="1">
                <a:solidFill>
                  <a:srgbClr val="00BFBF"/>
                </a:solidFill>
                <a:latin typeface="Lucida Console" panose="020B0609040504020204" pitchFamily="49" charset="0"/>
              </a:rPr>
              <a:t>blockIdx</a:t>
            </a:r>
            <a:r>
              <a:rPr lang="en-US" sz="11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.x</a:t>
            </a:r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] = sum;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    }</a:t>
            </a:r>
          </a:p>
          <a:p>
            <a:r>
              <a:rPr lang="en-US" sz="1100" dirty="0">
                <a:solidFill>
                  <a:prstClr val="black"/>
                </a:solidFill>
                <a:latin typeface="Lucida Console" panose="020B0609040504020204" pitchFamily="49" charset="0"/>
              </a:rPr>
              <a:t>}</a:t>
            </a:r>
            <a:endParaRPr lang="en-US" sz="1100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BA7CEB4-039F-D749-9B8B-7625245F20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E80F9A7-91AF-AB4A-A5DC-099BCDA4BCE2}"/>
              </a:ext>
            </a:extLst>
          </p:cNvPr>
          <p:cNvSpPr/>
          <p:nvPr/>
        </p:nvSpPr>
        <p:spPr>
          <a:xfrm>
            <a:off x="1691680" y="4725144"/>
            <a:ext cx="5760640" cy="64807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01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Atomic Operations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1774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14908"/>
            <a:ext cx="8496944" cy="893811"/>
          </a:xfrm>
        </p:spPr>
        <p:txBody>
          <a:bodyPr>
            <a:normAutofit/>
          </a:bodyPr>
          <a:lstStyle/>
          <a:p>
            <a:r>
              <a:rPr lang="en-US" dirty="0"/>
              <a:t>Atomic Operations (I)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706296" cy="5472608"/>
          </a:xfrm>
        </p:spPr>
        <p:txBody>
          <a:bodyPr>
            <a:normAutofit/>
          </a:bodyPr>
          <a:lstStyle/>
          <a:p>
            <a:r>
              <a:rPr lang="en-US" sz="2400" dirty="0"/>
              <a:t>CUDA provides </a:t>
            </a:r>
            <a:r>
              <a:rPr lang="en-US" sz="2400" dirty="0">
                <a:solidFill>
                  <a:srgbClr val="00B050"/>
                </a:solidFill>
              </a:rPr>
              <a:t>atomic instructions</a:t>
            </a:r>
            <a:r>
              <a:rPr lang="en-US" sz="2400" dirty="0"/>
              <a:t> on shared memory and global memory</a:t>
            </a:r>
          </a:p>
          <a:p>
            <a:pPr lvl="1"/>
            <a:r>
              <a:rPr lang="en-US" dirty="0"/>
              <a:t>They perform </a:t>
            </a:r>
            <a:r>
              <a:rPr lang="en-US" dirty="0">
                <a:solidFill>
                  <a:srgbClr val="0070C0"/>
                </a:solidFill>
              </a:rPr>
              <a:t>read-modify-write </a:t>
            </a:r>
            <a:r>
              <a:rPr lang="en-US" dirty="0"/>
              <a:t>operations atomically</a:t>
            </a:r>
            <a:endParaRPr lang="en-US" sz="1200" dirty="0"/>
          </a:p>
          <a:p>
            <a:endParaRPr lang="en-US" sz="1800" dirty="0"/>
          </a:p>
          <a:p>
            <a:r>
              <a:rPr lang="en-US" sz="2400" dirty="0"/>
              <a:t>Arithmetic functions</a:t>
            </a:r>
          </a:p>
          <a:p>
            <a:pPr lvl="1"/>
            <a:r>
              <a:rPr lang="en-US" sz="2000" dirty="0"/>
              <a:t>Add, sub, max, min, </a:t>
            </a:r>
            <a:r>
              <a:rPr lang="en-US" sz="2000" dirty="0" err="1"/>
              <a:t>exch</a:t>
            </a:r>
            <a:r>
              <a:rPr lang="en-US" sz="2000" dirty="0"/>
              <a:t>, inc, dec, CAS</a:t>
            </a:r>
            <a:endParaRPr lang="en-US" sz="1953" dirty="0"/>
          </a:p>
          <a:p>
            <a:pPr lvl="1" algn="ctr">
              <a:buNone/>
            </a:pPr>
            <a:r>
              <a:rPr lang="en-US" sz="2000" dirty="0">
                <a:latin typeface="Courier"/>
                <a:cs typeface="Courier"/>
              </a:rPr>
              <a:t>int </a:t>
            </a:r>
            <a:r>
              <a:rPr lang="en-US" sz="2000" dirty="0" err="1">
                <a:latin typeface="Courier"/>
                <a:cs typeface="Courier"/>
              </a:rPr>
              <a:t>atomicAdd</a:t>
            </a:r>
            <a:r>
              <a:rPr lang="en-US" sz="2000" dirty="0">
                <a:latin typeface="Courier"/>
                <a:cs typeface="Courier"/>
              </a:rPr>
              <a:t>(int*, int);</a:t>
            </a:r>
          </a:p>
          <a:p>
            <a:pPr lvl="1">
              <a:buNone/>
            </a:pPr>
            <a:endParaRPr lang="en-US" sz="2353" dirty="0"/>
          </a:p>
          <a:p>
            <a:pPr lvl="1">
              <a:buNone/>
            </a:pPr>
            <a:endParaRPr lang="en-US" sz="2353" dirty="0"/>
          </a:p>
          <a:p>
            <a:r>
              <a:rPr lang="en-US" sz="2353" dirty="0"/>
              <a:t>Bitwise functions</a:t>
            </a:r>
          </a:p>
          <a:p>
            <a:pPr lvl="1"/>
            <a:r>
              <a:rPr lang="en-US" sz="1953" dirty="0"/>
              <a:t>And, or, </a:t>
            </a:r>
            <a:r>
              <a:rPr lang="en-US" sz="1953" dirty="0" err="1"/>
              <a:t>xor</a:t>
            </a:r>
            <a:endParaRPr lang="en-US" sz="1953" dirty="0"/>
          </a:p>
          <a:p>
            <a:pPr lvl="1"/>
            <a:endParaRPr lang="en-US" sz="1953" dirty="0"/>
          </a:p>
          <a:p>
            <a:r>
              <a:rPr lang="en-US" sz="2353" dirty="0"/>
              <a:t>Datatypes: int, </a:t>
            </a:r>
            <a:r>
              <a:rPr lang="en-US" sz="2353" dirty="0" err="1"/>
              <a:t>uint</a:t>
            </a:r>
            <a:r>
              <a:rPr lang="en-US" sz="2353" dirty="0"/>
              <a:t>, </a:t>
            </a:r>
            <a:r>
              <a:rPr lang="en-US" sz="2353" dirty="0" err="1"/>
              <a:t>ull</a:t>
            </a:r>
            <a:r>
              <a:rPr lang="en-US" sz="2353" dirty="0"/>
              <a:t>, float (half, single, double)*</a:t>
            </a:r>
          </a:p>
          <a:p>
            <a:pPr>
              <a:buNone/>
            </a:pPr>
            <a:endParaRPr lang="en-US" sz="2353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10CAF86E-3475-5F43-8E3F-81A2C7A282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64C80D-A5E2-884B-A4C4-857DF256DDD0}"/>
              </a:ext>
            </a:extLst>
          </p:cNvPr>
          <p:cNvSpPr txBox="1"/>
          <p:nvPr/>
        </p:nvSpPr>
        <p:spPr>
          <a:xfrm>
            <a:off x="3851920" y="3831431"/>
            <a:ext cx="1944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sz="1200" dirty="0">
                <a:solidFill>
                  <a:srgbClr val="0070C0"/>
                </a:solidFill>
              </a:rPr>
              <a:t>Pointer to shared memory or global memory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D3EEC6-2CA9-5B4E-8F9B-6AF110588640}"/>
              </a:ext>
            </a:extLst>
          </p:cNvPr>
          <p:cNvSpPr txBox="1"/>
          <p:nvPr/>
        </p:nvSpPr>
        <p:spPr>
          <a:xfrm>
            <a:off x="6228184" y="3933056"/>
            <a:ext cx="1944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sz="1200" dirty="0">
                <a:solidFill>
                  <a:srgbClr val="0070C0"/>
                </a:solidFill>
              </a:rPr>
              <a:t>Value to add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68CEC2-04F4-2945-8892-A026230C2264}"/>
              </a:ext>
            </a:extLst>
          </p:cNvPr>
          <p:cNvSpPr txBox="1"/>
          <p:nvPr/>
        </p:nvSpPr>
        <p:spPr>
          <a:xfrm>
            <a:off x="1547664" y="3933056"/>
            <a:ext cx="1944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sz="1200" dirty="0">
                <a:solidFill>
                  <a:srgbClr val="0070C0"/>
                </a:solidFill>
              </a:rPr>
              <a:t>Return value (old value)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C09634C-9415-A14C-A231-6CB6B6922208}"/>
              </a:ext>
            </a:extLst>
          </p:cNvPr>
          <p:cNvCxnSpPr>
            <a:cxnSpLocks/>
          </p:cNvCxnSpPr>
          <p:nvPr/>
        </p:nvCxnSpPr>
        <p:spPr>
          <a:xfrm flipV="1">
            <a:off x="2411760" y="3573016"/>
            <a:ext cx="654743" cy="360039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8AF45B1-BACA-D042-A845-E514E74E1D80}"/>
              </a:ext>
            </a:extLst>
          </p:cNvPr>
          <p:cNvCxnSpPr>
            <a:cxnSpLocks/>
          </p:cNvCxnSpPr>
          <p:nvPr/>
        </p:nvCxnSpPr>
        <p:spPr>
          <a:xfrm flipH="1" flipV="1">
            <a:off x="6228184" y="3573016"/>
            <a:ext cx="536723" cy="389718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5CB0D75-8DB6-FB4F-9C6A-8A5E1E507D1C}"/>
              </a:ext>
            </a:extLst>
          </p:cNvPr>
          <p:cNvCxnSpPr>
            <a:cxnSpLocks/>
          </p:cNvCxnSpPr>
          <p:nvPr/>
        </p:nvCxnSpPr>
        <p:spPr>
          <a:xfrm flipV="1">
            <a:off x="4824028" y="3573016"/>
            <a:ext cx="402715" cy="288032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3CB21DC-A137-844E-8DD9-A16A71D7A419}"/>
              </a:ext>
            </a:extLst>
          </p:cNvPr>
          <p:cNvSpPr txBox="1"/>
          <p:nvPr/>
        </p:nvSpPr>
        <p:spPr>
          <a:xfrm>
            <a:off x="251520" y="6453336"/>
            <a:ext cx="76690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* Datatypes for different atomic operations in </a:t>
            </a:r>
            <a:r>
              <a:rPr lang="en-US" sz="1000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https://docs.nvidia.com/cuda/cuda-c-programming-guide/index.html#atomic-functions</a:t>
            </a:r>
            <a:endParaRPr lang="en-US" sz="1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09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933757"/>
            <a:ext cx="8568952" cy="4525963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dirty="0"/>
              <a:t>Atomic operations serialize the execution if there are atomic conflicts</a:t>
            </a:r>
            <a:endParaRPr lang="en-US" sz="2000" dirty="0"/>
          </a:p>
        </p:txBody>
      </p:sp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251520" y="-3010"/>
            <a:ext cx="8568952" cy="911729"/>
          </a:xfrm>
        </p:spPr>
        <p:txBody>
          <a:bodyPr>
            <a:normAutofit/>
          </a:bodyPr>
          <a:lstStyle/>
          <a:p>
            <a:r>
              <a:rPr lang="en-US" dirty="0"/>
              <a:t>Atomic Operations (II)</a:t>
            </a:r>
          </a:p>
        </p:txBody>
      </p:sp>
      <p:pic>
        <p:nvPicPr>
          <p:cNvPr id="7" name="Imagen 6" descr="Atomics_th0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292" y="3321223"/>
            <a:ext cx="139700" cy="622300"/>
          </a:xfrm>
          <a:prstGeom prst="rect">
            <a:avLst/>
          </a:prstGeom>
        </p:spPr>
      </p:pic>
      <p:pic>
        <p:nvPicPr>
          <p:cNvPr id="11" name="Imagen 10" descr="Atomics_th1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292" y="2648123"/>
            <a:ext cx="127000" cy="622300"/>
          </a:xfrm>
          <a:prstGeom prst="rect">
            <a:avLst/>
          </a:prstGeom>
        </p:spPr>
      </p:pic>
      <p:grpSp>
        <p:nvGrpSpPr>
          <p:cNvPr id="2" name="Agrupar 24"/>
          <p:cNvGrpSpPr/>
          <p:nvPr/>
        </p:nvGrpSpPr>
        <p:grpSpPr>
          <a:xfrm>
            <a:off x="6335216" y="2648123"/>
            <a:ext cx="1828800" cy="1295400"/>
            <a:chOff x="4114800" y="1981200"/>
            <a:chExt cx="1828800" cy="1295400"/>
          </a:xfrm>
        </p:grpSpPr>
        <p:sp>
          <p:nvSpPr>
            <p:cNvPr id="14" name="CuadroTexto 13"/>
            <p:cNvSpPr txBox="1"/>
            <p:nvPr/>
          </p:nvSpPr>
          <p:spPr>
            <a:xfrm>
              <a:off x="4356100" y="2794198"/>
              <a:ext cx="1422400" cy="307777"/>
            </a:xfrm>
            <a:prstGeom prst="rect">
              <a:avLst/>
            </a:prstGeom>
            <a:noFill/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square" rtlCol="0">
              <a:spAutoFit/>
            </a:bodyPr>
            <a:lstStyle/>
            <a:p>
              <a:r>
                <a:rPr lang="es-ES_tradnl" sz="1400" i="1" dirty="0" err="1"/>
                <a:t>t</a:t>
              </a:r>
              <a:r>
                <a:rPr lang="es-ES_tradnl" sz="1400" i="1" baseline="-25000" dirty="0" err="1"/>
                <a:t>base</a:t>
              </a:r>
              <a:endParaRPr lang="es-ES_tradnl" sz="1400" i="1" baseline="-25000" dirty="0"/>
            </a:p>
          </p:txBody>
        </p:sp>
        <p:sp>
          <p:nvSpPr>
            <p:cNvPr id="15" name="Cerrar llave 14"/>
            <p:cNvSpPr/>
            <p:nvPr/>
          </p:nvSpPr>
          <p:spPr>
            <a:xfrm>
              <a:off x="4114800" y="2631000"/>
              <a:ext cx="304800" cy="645600"/>
            </a:xfrm>
            <a:prstGeom prst="rightBrace">
              <a:avLst>
                <a:gd name="adj1" fmla="val 4166"/>
                <a:gd name="adj2" fmla="val 48958"/>
              </a:avLst>
            </a:prstGeom>
            <a:ln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t" anchorCtr="0"/>
            <a:lstStyle/>
            <a:p>
              <a:endParaRPr lang="es-ES_tradnl" dirty="0"/>
            </a:p>
          </p:txBody>
        </p:sp>
        <p:sp>
          <p:nvSpPr>
            <p:cNvPr id="16" name="CuadroTexto 15"/>
            <p:cNvSpPr txBox="1"/>
            <p:nvPr/>
          </p:nvSpPr>
          <p:spPr>
            <a:xfrm>
              <a:off x="4356100" y="2144398"/>
              <a:ext cx="1587500" cy="307777"/>
            </a:xfrm>
            <a:prstGeom prst="rect">
              <a:avLst/>
            </a:prstGeom>
            <a:noFill/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square" rtlCol="0">
              <a:spAutoFit/>
            </a:bodyPr>
            <a:lstStyle/>
            <a:p>
              <a:r>
                <a:rPr lang="es-ES_tradnl" sz="1400" i="1" dirty="0" err="1"/>
                <a:t>t</a:t>
              </a:r>
              <a:r>
                <a:rPr lang="es-ES_tradnl" sz="1400" i="1" baseline="-25000" dirty="0" err="1"/>
                <a:t>conflict</a:t>
              </a:r>
              <a:endParaRPr lang="es-ES_tradnl" sz="1400" i="1" baseline="-25000" dirty="0"/>
            </a:p>
          </p:txBody>
        </p:sp>
        <p:sp>
          <p:nvSpPr>
            <p:cNvPr id="17" name="Cerrar llave 16"/>
            <p:cNvSpPr/>
            <p:nvPr/>
          </p:nvSpPr>
          <p:spPr>
            <a:xfrm>
              <a:off x="4114800" y="1981200"/>
              <a:ext cx="304800" cy="645600"/>
            </a:xfrm>
            <a:prstGeom prst="rightBrace">
              <a:avLst>
                <a:gd name="adj1" fmla="val 4166"/>
                <a:gd name="adj2" fmla="val 48958"/>
              </a:avLst>
            </a:prstGeom>
            <a:ln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t" anchorCtr="0"/>
            <a:lstStyle/>
            <a:p>
              <a:endParaRPr lang="es-ES_tradnl" dirty="0"/>
            </a:p>
          </p:txBody>
        </p:sp>
      </p:grpSp>
      <p:grpSp>
        <p:nvGrpSpPr>
          <p:cNvPr id="4" name="Agrupar 50"/>
          <p:cNvGrpSpPr/>
          <p:nvPr/>
        </p:nvGrpSpPr>
        <p:grpSpPr>
          <a:xfrm>
            <a:off x="4735016" y="2790800"/>
            <a:ext cx="3581400" cy="2435423"/>
            <a:chOff x="4495800" y="3352800"/>
            <a:chExt cx="3581400" cy="2435423"/>
          </a:xfrm>
        </p:grpSpPr>
        <p:pic>
          <p:nvPicPr>
            <p:cNvPr id="19" name="Imagen 18" descr="Atomics_posth01.eps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95800" y="3352800"/>
              <a:ext cx="685800" cy="1064795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5" name="Agrupar 26"/>
            <p:cNvGrpSpPr/>
            <p:nvPr/>
          </p:nvGrpSpPr>
          <p:grpSpPr>
            <a:xfrm>
              <a:off x="5346700" y="4505523"/>
              <a:ext cx="2730500" cy="1282700"/>
              <a:chOff x="3365500" y="3276600"/>
              <a:chExt cx="2730500" cy="1282700"/>
            </a:xfrm>
          </p:grpSpPr>
          <p:pic>
            <p:nvPicPr>
              <p:cNvPr id="21" name="Imagen 20" descr="Atomics_mempos.eps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65500" y="3276600"/>
                <a:ext cx="2413000" cy="1282700"/>
              </a:xfrm>
              <a:prstGeom prst="rect">
                <a:avLst/>
              </a:prstGeom>
            </p:spPr>
          </p:pic>
          <p:sp>
            <p:nvSpPr>
              <p:cNvPr id="22" name="CuadroTexto 21"/>
              <p:cNvSpPr txBox="1"/>
              <p:nvPr/>
            </p:nvSpPr>
            <p:spPr>
              <a:xfrm>
                <a:off x="4357076" y="4248725"/>
                <a:ext cx="1738924" cy="307777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ES_tradnl" sz="1400" dirty="0" err="1"/>
                  <a:t>Shared</a:t>
                </a:r>
                <a:r>
                  <a:rPr lang="es-ES_tradnl" sz="1400" dirty="0"/>
                  <a:t> </a:t>
                </a:r>
                <a:r>
                  <a:rPr lang="es-ES_tradnl" sz="1400" dirty="0" err="1"/>
                  <a:t>memory</a:t>
                </a:r>
                <a:endParaRPr lang="es-ES_tradnl" sz="1400" dirty="0"/>
              </a:p>
            </p:txBody>
          </p:sp>
        </p:grpSp>
      </p:grpSp>
      <p:grpSp>
        <p:nvGrpSpPr>
          <p:cNvPr id="6" name="Agrupar 49"/>
          <p:cNvGrpSpPr/>
          <p:nvPr/>
        </p:nvGrpSpPr>
        <p:grpSpPr>
          <a:xfrm>
            <a:off x="772616" y="2790800"/>
            <a:ext cx="3592414" cy="2438400"/>
            <a:chOff x="533400" y="3352800"/>
            <a:chExt cx="3592414" cy="2438400"/>
          </a:xfrm>
        </p:grpSpPr>
        <p:grpSp>
          <p:nvGrpSpPr>
            <p:cNvPr id="8" name="Agrupar 30"/>
            <p:cNvGrpSpPr/>
            <p:nvPr/>
          </p:nvGrpSpPr>
          <p:grpSpPr>
            <a:xfrm>
              <a:off x="1396290" y="4505523"/>
              <a:ext cx="2729524" cy="1285677"/>
              <a:chOff x="685800" y="4279900"/>
              <a:chExt cx="2729524" cy="1285677"/>
            </a:xfrm>
          </p:grpSpPr>
          <p:pic>
            <p:nvPicPr>
              <p:cNvPr id="26" name="Imagen 25" descr="Atomics_mempos02.eps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85800" y="4279900"/>
                <a:ext cx="2413000" cy="1282700"/>
              </a:xfrm>
              <a:prstGeom prst="rect">
                <a:avLst/>
              </a:prstGeom>
            </p:spPr>
          </p:pic>
          <p:sp>
            <p:nvSpPr>
              <p:cNvPr id="27" name="CuadroTexto 26"/>
              <p:cNvSpPr txBox="1"/>
              <p:nvPr/>
            </p:nvSpPr>
            <p:spPr>
              <a:xfrm>
                <a:off x="1676400" y="5257800"/>
                <a:ext cx="1738924" cy="307777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ES_tradnl" sz="1400" dirty="0" err="1"/>
                  <a:t>Shared</a:t>
                </a:r>
                <a:r>
                  <a:rPr lang="es-ES_tradnl" sz="1400" dirty="0"/>
                  <a:t> </a:t>
                </a:r>
                <a:r>
                  <a:rPr lang="es-ES_tradnl" sz="1400" dirty="0" err="1"/>
                  <a:t>memory</a:t>
                </a:r>
                <a:endParaRPr lang="es-ES_tradnl" sz="1400" dirty="0"/>
              </a:p>
            </p:txBody>
          </p:sp>
        </p:grpSp>
        <p:pic>
          <p:nvPicPr>
            <p:cNvPr id="25" name="Imagen 24" descr="Atomics_bankth02.eps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3400" y="3352800"/>
              <a:ext cx="696814" cy="1081893"/>
            </a:xfrm>
            <a:prstGeom prst="rect">
              <a:avLst/>
            </a:prstGeom>
          </p:spPr>
        </p:pic>
      </p:grpSp>
      <p:grpSp>
        <p:nvGrpSpPr>
          <p:cNvPr id="9" name="Agrupar 37"/>
          <p:cNvGrpSpPr/>
          <p:nvPr/>
        </p:nvGrpSpPr>
        <p:grpSpPr>
          <a:xfrm>
            <a:off x="1687016" y="3334590"/>
            <a:ext cx="618835" cy="622300"/>
            <a:chOff x="1447800" y="3896590"/>
            <a:chExt cx="618835" cy="622300"/>
          </a:xfrm>
        </p:grpSpPr>
        <p:pic>
          <p:nvPicPr>
            <p:cNvPr id="29" name="Imagen 28" descr="Atomics_th0.eps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7800" y="3896590"/>
              <a:ext cx="139700" cy="622300"/>
            </a:xfrm>
            <a:prstGeom prst="rect">
              <a:avLst/>
            </a:prstGeom>
          </p:spPr>
        </p:pic>
        <p:pic>
          <p:nvPicPr>
            <p:cNvPr id="30" name="Imagen 29" descr="Atomics_th1.eps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39635" y="3896590"/>
              <a:ext cx="127000" cy="622300"/>
            </a:xfrm>
            <a:prstGeom prst="rect">
              <a:avLst/>
            </a:prstGeom>
          </p:spPr>
        </p:pic>
      </p:grpSp>
      <p:grpSp>
        <p:nvGrpSpPr>
          <p:cNvPr id="12" name="Agrupar 38"/>
          <p:cNvGrpSpPr/>
          <p:nvPr/>
        </p:nvGrpSpPr>
        <p:grpSpPr>
          <a:xfrm>
            <a:off x="2372816" y="3294180"/>
            <a:ext cx="1663700" cy="645600"/>
            <a:chOff x="2133600" y="3856180"/>
            <a:chExt cx="1663700" cy="645600"/>
          </a:xfrm>
        </p:grpSpPr>
        <p:sp>
          <p:nvSpPr>
            <p:cNvPr id="32" name="CuadroTexto 31"/>
            <p:cNvSpPr txBox="1"/>
            <p:nvPr/>
          </p:nvSpPr>
          <p:spPr>
            <a:xfrm>
              <a:off x="2374900" y="4019378"/>
              <a:ext cx="1422400" cy="307777"/>
            </a:xfrm>
            <a:prstGeom prst="rect">
              <a:avLst/>
            </a:prstGeom>
            <a:noFill/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square" rtlCol="0">
              <a:spAutoFit/>
            </a:bodyPr>
            <a:lstStyle/>
            <a:p>
              <a:r>
                <a:rPr lang="es-ES_tradnl" sz="1400" i="1" dirty="0" err="1"/>
                <a:t>t</a:t>
              </a:r>
              <a:r>
                <a:rPr lang="es-ES_tradnl" sz="1400" i="1" baseline="-25000" dirty="0" err="1"/>
                <a:t>base</a:t>
              </a:r>
              <a:endParaRPr lang="es-ES_tradnl" sz="1400" i="1" baseline="-25000" dirty="0"/>
            </a:p>
          </p:txBody>
        </p:sp>
        <p:sp>
          <p:nvSpPr>
            <p:cNvPr id="33" name="Cerrar llave 32"/>
            <p:cNvSpPr/>
            <p:nvPr/>
          </p:nvSpPr>
          <p:spPr>
            <a:xfrm>
              <a:off x="2133600" y="3856180"/>
              <a:ext cx="304800" cy="645600"/>
            </a:xfrm>
            <a:prstGeom prst="rightBrace">
              <a:avLst>
                <a:gd name="adj1" fmla="val 4166"/>
                <a:gd name="adj2" fmla="val 48958"/>
              </a:avLst>
            </a:prstGeom>
            <a:ln>
              <a:solidFill>
                <a:srgbClr val="008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t" anchorCtr="0"/>
            <a:lstStyle/>
            <a:p>
              <a:endParaRPr lang="es-ES_tradnl" dirty="0"/>
            </a:p>
          </p:txBody>
        </p:sp>
      </p:grpSp>
      <p:grpSp>
        <p:nvGrpSpPr>
          <p:cNvPr id="18" name="Agrupar 31"/>
          <p:cNvGrpSpPr/>
          <p:nvPr/>
        </p:nvGrpSpPr>
        <p:grpSpPr>
          <a:xfrm>
            <a:off x="1698561" y="4559779"/>
            <a:ext cx="6185807" cy="653042"/>
            <a:chOff x="1459345" y="3863110"/>
            <a:chExt cx="6185807" cy="653042"/>
          </a:xfrm>
        </p:grpSpPr>
        <p:sp>
          <p:nvSpPr>
            <p:cNvPr id="35" name="CuadroTexto 34"/>
            <p:cNvSpPr txBox="1"/>
            <p:nvPr/>
          </p:nvSpPr>
          <p:spPr>
            <a:xfrm>
              <a:off x="1459345" y="3863110"/>
              <a:ext cx="2285290" cy="646331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dirty="0">
                  <a:solidFill>
                    <a:srgbClr val="008000"/>
                  </a:solidFill>
                </a:rPr>
                <a:t>No </a:t>
              </a:r>
              <a:r>
                <a:rPr lang="es-ES_tradnl" dirty="0" err="1">
                  <a:solidFill>
                    <a:srgbClr val="008000"/>
                  </a:solidFill>
                </a:rPr>
                <a:t>atomic</a:t>
              </a:r>
              <a:r>
                <a:rPr lang="es-ES_tradnl" dirty="0">
                  <a:solidFill>
                    <a:srgbClr val="008000"/>
                  </a:solidFill>
                </a:rPr>
                <a:t> </a:t>
              </a:r>
              <a:r>
                <a:rPr lang="es-ES_tradnl" dirty="0" err="1">
                  <a:solidFill>
                    <a:srgbClr val="008000"/>
                  </a:solidFill>
                </a:rPr>
                <a:t>conflict</a:t>
              </a:r>
              <a:r>
                <a:rPr lang="es-ES_tradnl" dirty="0">
                  <a:solidFill>
                    <a:srgbClr val="008000"/>
                  </a:solidFill>
                </a:rPr>
                <a:t> = </a:t>
              </a:r>
              <a:r>
                <a:rPr lang="es-ES_tradnl" dirty="0" err="1">
                  <a:solidFill>
                    <a:srgbClr val="008000"/>
                  </a:solidFill>
                </a:rPr>
                <a:t>concurrent</a:t>
              </a:r>
              <a:r>
                <a:rPr lang="es-ES_tradnl" dirty="0">
                  <a:solidFill>
                    <a:srgbClr val="008000"/>
                  </a:solidFill>
                </a:rPr>
                <a:t> </a:t>
              </a:r>
              <a:r>
                <a:rPr lang="es-ES_tradnl" dirty="0" err="1">
                  <a:solidFill>
                    <a:srgbClr val="008000"/>
                  </a:solidFill>
                </a:rPr>
                <a:t>updates</a:t>
              </a:r>
              <a:endParaRPr lang="es-ES_tradnl" dirty="0">
                <a:solidFill>
                  <a:srgbClr val="008000"/>
                </a:solidFill>
              </a:endParaRPr>
            </a:p>
          </p:txBody>
        </p:sp>
        <p:sp>
          <p:nvSpPr>
            <p:cNvPr id="36" name="CuadroTexto 35"/>
            <p:cNvSpPr txBox="1"/>
            <p:nvPr/>
          </p:nvSpPr>
          <p:spPr>
            <a:xfrm>
              <a:off x="5587752" y="3869821"/>
              <a:ext cx="2057400" cy="646331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dirty="0" err="1">
                  <a:solidFill>
                    <a:srgbClr val="FF0000"/>
                  </a:solidFill>
                </a:rPr>
                <a:t>Atomic</a:t>
              </a:r>
              <a:r>
                <a:rPr lang="es-ES_tradnl" dirty="0">
                  <a:solidFill>
                    <a:srgbClr val="FF0000"/>
                  </a:solidFill>
                </a:rPr>
                <a:t> </a:t>
              </a:r>
              <a:r>
                <a:rPr lang="es-ES_tradnl" dirty="0" err="1">
                  <a:solidFill>
                    <a:srgbClr val="FF0000"/>
                  </a:solidFill>
                </a:rPr>
                <a:t>conflict</a:t>
              </a:r>
              <a:r>
                <a:rPr lang="es-ES_tradnl" dirty="0">
                  <a:solidFill>
                    <a:srgbClr val="FF0000"/>
                  </a:solidFill>
                </a:rPr>
                <a:t> = </a:t>
              </a:r>
              <a:r>
                <a:rPr lang="es-ES_tradnl" dirty="0" err="1">
                  <a:solidFill>
                    <a:srgbClr val="FF0000"/>
                  </a:solidFill>
                </a:rPr>
                <a:t>serialized</a:t>
              </a:r>
              <a:r>
                <a:rPr lang="es-ES_tradnl" dirty="0">
                  <a:solidFill>
                    <a:srgbClr val="FF0000"/>
                  </a:solidFill>
                </a:rPr>
                <a:t> </a:t>
              </a:r>
              <a:r>
                <a:rPr lang="es-ES_tradnl" dirty="0" err="1">
                  <a:solidFill>
                    <a:srgbClr val="FF0000"/>
                  </a:solidFill>
                </a:rPr>
                <a:t>updates</a:t>
              </a:r>
              <a:endParaRPr lang="es-ES_tradnl" dirty="0">
                <a:solidFill>
                  <a:srgbClr val="FF0000"/>
                </a:solidFill>
              </a:endParaRPr>
            </a:p>
          </p:txBody>
        </p:sp>
      </p:grpSp>
      <p:sp>
        <p:nvSpPr>
          <p:cNvPr id="34" name="Slide Number Placeholder 3">
            <a:extLst>
              <a:ext uri="{FF2B5EF4-FFF2-40B4-BE49-F238E27FC236}">
                <a16:creationId xmlns:a16="http://schemas.microsoft.com/office/drawing/2014/main" id="{3BAFDAB2-7D95-EC48-926A-ACCBD4E78BC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23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0"/>
            <a:ext cx="8568952" cy="908720"/>
          </a:xfrm>
        </p:spPr>
        <p:txBody>
          <a:bodyPr>
            <a:normAutofit/>
          </a:bodyPr>
          <a:lstStyle/>
          <a:p>
            <a:r>
              <a:rPr lang="en-US" dirty="0"/>
              <a:t>Uses of Atomic Operations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418856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Computation</a:t>
            </a:r>
          </a:p>
          <a:p>
            <a:pPr lvl="1"/>
            <a:r>
              <a:rPr lang="en-US" sz="2000" dirty="0"/>
              <a:t>Atomics on an array that will be the output of the kernel</a:t>
            </a:r>
          </a:p>
          <a:p>
            <a:pPr lvl="1"/>
            <a:r>
              <a:rPr lang="en-US" sz="2000" dirty="0"/>
              <a:t>Example</a:t>
            </a:r>
          </a:p>
          <a:p>
            <a:pPr lvl="2"/>
            <a:r>
              <a:rPr lang="en-US" sz="1800" dirty="0"/>
              <a:t>Histogram, reduction</a:t>
            </a:r>
          </a:p>
          <a:p>
            <a:pPr lvl="2"/>
            <a:endParaRPr lang="en-US" sz="1800" dirty="0"/>
          </a:p>
          <a:p>
            <a:r>
              <a:rPr lang="en-US" sz="2400" dirty="0">
                <a:solidFill>
                  <a:srgbClr val="0070C0"/>
                </a:solidFill>
              </a:rPr>
              <a:t>Synchronization</a:t>
            </a:r>
          </a:p>
          <a:p>
            <a:pPr lvl="1"/>
            <a:r>
              <a:rPr lang="en-US" sz="2000" dirty="0"/>
              <a:t>Atomics on memory locations that are used for synchronization or coordination</a:t>
            </a:r>
          </a:p>
          <a:p>
            <a:pPr lvl="1"/>
            <a:r>
              <a:rPr lang="en-US" sz="2000" dirty="0"/>
              <a:t>Example</a:t>
            </a:r>
          </a:p>
          <a:p>
            <a:pPr lvl="2"/>
            <a:r>
              <a:rPr lang="en-US" sz="1800" dirty="0"/>
              <a:t>Counters, locks, flags…</a:t>
            </a:r>
          </a:p>
          <a:p>
            <a:endParaRPr lang="en-US" sz="2353" dirty="0"/>
          </a:p>
          <a:p>
            <a:r>
              <a:rPr lang="en-US" sz="2353" dirty="0"/>
              <a:t>Use them to prevent </a:t>
            </a:r>
            <a:r>
              <a:rPr lang="en-US" sz="2353" dirty="0">
                <a:solidFill>
                  <a:srgbClr val="C00000"/>
                </a:solidFill>
              </a:rPr>
              <a:t>data races </a:t>
            </a:r>
            <a:r>
              <a:rPr lang="en-US" sz="2353" dirty="0"/>
              <a:t>when more than one thread need to update the same memory location</a:t>
            </a:r>
          </a:p>
          <a:p>
            <a:endParaRPr lang="en-US" sz="2353" dirty="0"/>
          </a:p>
          <a:p>
            <a:pPr>
              <a:buNone/>
            </a:pPr>
            <a:endParaRPr lang="en-US" sz="2353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23B3B672-FA7F-0442-AF8B-4E3E912C95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71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Races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A </a:t>
            </a:r>
            <a:r>
              <a:rPr lang="en-US" dirty="0">
                <a:solidFill>
                  <a:srgbClr val="FF0000"/>
                </a:solidFill>
              </a:rPr>
              <a:t>data race </a:t>
            </a:r>
            <a:r>
              <a:rPr lang="en-US" dirty="0"/>
              <a:t>occurs when multiple threads access the same memory location concurrently without ordering and at least one access is a write</a:t>
            </a:r>
          </a:p>
          <a:p>
            <a:pPr lvl="1"/>
            <a:r>
              <a:rPr lang="en-US" dirty="0"/>
              <a:t>Data races may result in unpredictable program output</a:t>
            </a:r>
          </a:p>
          <a:p>
            <a:endParaRPr lang="en-US" sz="1100" dirty="0"/>
          </a:p>
          <a:p>
            <a:r>
              <a:rPr lang="en-US" dirty="0"/>
              <a:t>Example: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If both threads have the same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b</a:t>
            </a:r>
            <a:r>
              <a:rPr lang="en-US" dirty="0"/>
              <a:t> and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bins[b]</a:t>
            </a:r>
            <a:r>
              <a:rPr lang="en-US" dirty="0"/>
              <a:t> is initially 0, the final value of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bins[b]</a:t>
            </a:r>
            <a:r>
              <a:rPr lang="en-US" dirty="0"/>
              <a:t> could be </a:t>
            </a:r>
            <a:r>
              <a:rPr lang="en-US" dirty="0">
                <a:solidFill>
                  <a:srgbClr val="0070C0"/>
                </a:solidFill>
              </a:rPr>
              <a:t>2</a:t>
            </a:r>
            <a:r>
              <a:rPr lang="en-US" dirty="0"/>
              <a:t> or </a:t>
            </a:r>
            <a:r>
              <a:rPr lang="en-US" dirty="0">
                <a:solidFill>
                  <a:srgbClr val="C00000"/>
                </a:solidFill>
              </a:rPr>
              <a:t>1</a:t>
            </a: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8596454"/>
              </p:ext>
            </p:extLst>
          </p:nvPr>
        </p:nvGraphicFramePr>
        <p:xfrm>
          <a:off x="1371600" y="3358291"/>
          <a:ext cx="6400800" cy="215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00400">
                  <a:extLst>
                    <a:ext uri="{9D8B030D-6E8A-4147-A177-3AD203B41FA5}">
                      <a16:colId xmlns:a16="http://schemas.microsoft.com/office/drawing/2014/main" val="2713104112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562901053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Thread</a:t>
                      </a:r>
                      <a:r>
                        <a:rPr lang="en-US" b="1" baseline="0" dirty="0"/>
                        <a:t> A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Thread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8236968"/>
                  </a:ext>
                </a:extLst>
              </a:tr>
              <a:tr h="1654885">
                <a:tc>
                  <a:txBody>
                    <a:bodyPr/>
                    <a:lstStyle/>
                    <a:p>
                      <a:pPr algn="l"/>
                      <a:r>
                        <a:rPr lang="en-US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bins[b]</a:t>
                      </a:r>
                    </a:p>
                    <a:p>
                      <a:pPr algn="l"/>
                      <a:r>
                        <a:rPr lang="en-US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r>
                        <a:rPr lang="en-US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</a:t>
                      </a:r>
                      <a:r>
                        <a:rPr lang="en-US" baseline="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+ 1</a:t>
                      </a:r>
                    </a:p>
                    <a:p>
                      <a:pPr algn="l"/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bins[b] = </a:t>
                      </a:r>
                      <a:r>
                        <a:rPr lang="en-US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bins[b]</a:t>
                      </a:r>
                    </a:p>
                    <a:p>
                      <a:pPr algn="l"/>
                      <a:r>
                        <a:rPr lang="en-US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r>
                        <a:rPr lang="en-US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</a:t>
                      </a:r>
                      <a:r>
                        <a:rPr lang="en-US" baseline="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+ 1</a:t>
                      </a:r>
                    </a:p>
                    <a:p>
                      <a:pPr algn="l"/>
                      <a:r>
                        <a:rPr lang="en-US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bins[b] = </a:t>
                      </a:r>
                      <a:r>
                        <a:rPr lang="en-US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endParaRPr lang="en-US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5325152"/>
                  </a:ext>
                </a:extLst>
              </a:tr>
            </a:tbl>
          </a:graphicData>
        </a:graphic>
      </p:graphicFrame>
      <p:sp>
        <p:nvSpPr>
          <p:cNvPr id="7" name="TextBox 610">
            <a:extLst>
              <a:ext uri="{FF2B5EF4-FFF2-40B4-BE49-F238E27FC236}">
                <a16:creationId xmlns:a16="http://schemas.microsoft.com/office/drawing/2014/main" id="{72CA4B4B-A503-EB49-8689-0D095C2A33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4E363057-E42C-6A48-8D7A-A3D966B8B5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8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Races Example (I)</a:t>
            </a: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1148476"/>
              </p:ext>
            </p:extLst>
          </p:nvPr>
        </p:nvGraphicFramePr>
        <p:xfrm>
          <a:off x="1019810" y="1052736"/>
          <a:ext cx="7104380" cy="2346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3580">
                  <a:extLst>
                    <a:ext uri="{9D8B030D-6E8A-4147-A177-3AD203B41FA5}">
                      <a16:colId xmlns:a16="http://schemas.microsoft.com/office/drawing/2014/main" val="1028646803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713104112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562901053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Thread</a:t>
                      </a:r>
                      <a:r>
                        <a:rPr lang="en-US" sz="1600" b="1" baseline="0" dirty="0"/>
                        <a:t> A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Thread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823696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sz="1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bins[b]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53251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r>
                        <a:rPr lang="en-US" sz="16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</a:t>
                      </a:r>
                      <a:r>
                        <a:rPr lang="en-US" sz="1600" baseline="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sz="16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+ 1</a:t>
                      </a:r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9256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bins[b] = </a:t>
                      </a:r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84694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sz="1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bins[b]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97286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r>
                        <a:rPr lang="en-US" sz="16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</a:t>
                      </a:r>
                      <a:r>
                        <a:rPr lang="en-US" sz="1600" baseline="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sz="16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+ 1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8358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bins[b] = </a:t>
                      </a:r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3608435"/>
                  </a:ext>
                </a:extLst>
              </a:tr>
            </a:tbl>
          </a:graphicData>
        </a:graphic>
      </p:graphicFrame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9093796"/>
              </p:ext>
            </p:extLst>
          </p:nvPr>
        </p:nvGraphicFramePr>
        <p:xfrm>
          <a:off x="1019810" y="3856127"/>
          <a:ext cx="7104380" cy="2346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3580">
                  <a:extLst>
                    <a:ext uri="{9D8B030D-6E8A-4147-A177-3AD203B41FA5}">
                      <a16:colId xmlns:a16="http://schemas.microsoft.com/office/drawing/2014/main" val="1028646803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713104112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562901053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Thread</a:t>
                      </a:r>
                      <a:r>
                        <a:rPr lang="en-US" sz="1600" b="1" baseline="0" dirty="0"/>
                        <a:t> A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Thread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823696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sz="1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bins[b]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53251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r>
                        <a:rPr lang="en-US" sz="16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</a:t>
                      </a:r>
                      <a:r>
                        <a:rPr lang="en-US" sz="1600" baseline="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sz="16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+ 1</a:t>
                      </a:r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9256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bins[b] = </a:t>
                      </a:r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84694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sz="1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bins[b]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97286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r>
                        <a:rPr lang="en-US" sz="16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</a:t>
                      </a:r>
                      <a:r>
                        <a:rPr lang="en-US" sz="1600" baseline="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sz="16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+ 1</a:t>
                      </a:r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aseline="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8358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bins[b] = </a:t>
                      </a:r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360843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62033" y="3468696"/>
            <a:ext cx="5619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accent6"/>
                </a:solidFill>
              </a:rPr>
              <a:t>In these two scenarios, the final value of bins[b] will be 2</a:t>
            </a:r>
          </a:p>
        </p:txBody>
      </p:sp>
      <p:sp>
        <p:nvSpPr>
          <p:cNvPr id="8" name="TextBox 610">
            <a:extLst>
              <a:ext uri="{FF2B5EF4-FFF2-40B4-BE49-F238E27FC236}">
                <a16:creationId xmlns:a16="http://schemas.microsoft.com/office/drawing/2014/main" id="{145C174B-CDD2-124D-8E06-997C86D28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1C98D29-26C5-5347-B26A-2C62B74639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146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Races Example (II)</a:t>
            </a: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1264679"/>
              </p:ext>
            </p:extLst>
          </p:nvPr>
        </p:nvGraphicFramePr>
        <p:xfrm>
          <a:off x="1019810" y="1052736"/>
          <a:ext cx="7104380" cy="2346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3580">
                  <a:extLst>
                    <a:ext uri="{9D8B030D-6E8A-4147-A177-3AD203B41FA5}">
                      <a16:colId xmlns:a16="http://schemas.microsoft.com/office/drawing/2014/main" val="1028646803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713104112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562901053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Thread</a:t>
                      </a:r>
                      <a:r>
                        <a:rPr lang="en-US" sz="1600" b="1" baseline="0" dirty="0"/>
                        <a:t> A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Thread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823696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sz="1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bins[b]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53251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r>
                        <a:rPr lang="en-US" sz="16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</a:t>
                      </a:r>
                      <a:r>
                        <a:rPr lang="en-US" sz="1600" baseline="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sz="16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+ 1</a:t>
                      </a:r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9256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sz="1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bins[b]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84694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bins[b] = </a:t>
                      </a:r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97286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r>
                        <a:rPr lang="en-US" sz="16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</a:t>
                      </a:r>
                      <a:r>
                        <a:rPr lang="en-US" sz="1600" baseline="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sz="16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+ 1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8358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bins[b] = </a:t>
                      </a:r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3608435"/>
                  </a:ext>
                </a:extLst>
              </a:tr>
            </a:tbl>
          </a:graphicData>
        </a:graphic>
      </p:graphicFrame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6513624"/>
              </p:ext>
            </p:extLst>
          </p:nvPr>
        </p:nvGraphicFramePr>
        <p:xfrm>
          <a:off x="1019810" y="3856127"/>
          <a:ext cx="7104380" cy="2346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3580">
                  <a:extLst>
                    <a:ext uri="{9D8B030D-6E8A-4147-A177-3AD203B41FA5}">
                      <a16:colId xmlns:a16="http://schemas.microsoft.com/office/drawing/2014/main" val="1028646803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713104112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562901053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Thread</a:t>
                      </a:r>
                      <a:r>
                        <a:rPr lang="en-US" sz="1600" b="1" baseline="0" dirty="0"/>
                        <a:t> A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Thread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823696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sz="1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bins[b]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53251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r>
                        <a:rPr lang="en-US" sz="16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</a:t>
                      </a:r>
                      <a:r>
                        <a:rPr lang="en-US" sz="1600" baseline="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sz="16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+ 1</a:t>
                      </a:r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92567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sz="1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bins[b]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846940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bins[b] = </a:t>
                      </a:r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972867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r>
                        <a:rPr lang="en-US" sz="16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</a:t>
                      </a:r>
                      <a:r>
                        <a:rPr lang="en-US" sz="1600" baseline="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oldVal</a:t>
                      </a:r>
                      <a:r>
                        <a:rPr lang="en-US" sz="1600" baseline="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+ 1</a:t>
                      </a:r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aseline="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83582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bins[b] = </a:t>
                      </a:r>
                      <a:r>
                        <a:rPr lang="en-US" sz="1600" dirty="0" err="1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newVal</a:t>
                      </a:r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360843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1340" y="3468696"/>
            <a:ext cx="9081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In these two scenarios (and many others), the final value of bins[b] will be 1</a:t>
            </a:r>
          </a:p>
        </p:txBody>
      </p:sp>
      <p:sp>
        <p:nvSpPr>
          <p:cNvPr id="8" name="TextBox 610">
            <a:extLst>
              <a:ext uri="{FF2B5EF4-FFF2-40B4-BE49-F238E27FC236}">
                <a16:creationId xmlns:a16="http://schemas.microsoft.com/office/drawing/2014/main" id="{3AD77FD0-466B-7242-A166-6F330C5B11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BE20B6D8-E0BD-764F-B731-301E0C8BBD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79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Reduction Operation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08513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Mutual Exclusion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avoid data races, concurrent read-modify-write operations to the same memory location need to be made </a:t>
            </a:r>
            <a:r>
              <a:rPr lang="en-US" dirty="0">
                <a:solidFill>
                  <a:srgbClr val="C00000"/>
                </a:solidFill>
              </a:rPr>
              <a:t>mutually exclusive </a:t>
            </a:r>
            <a:r>
              <a:rPr lang="en-US" dirty="0"/>
              <a:t>to enforce ordering</a:t>
            </a:r>
          </a:p>
          <a:p>
            <a:endParaRPr lang="en-US" dirty="0"/>
          </a:p>
          <a:p>
            <a:r>
              <a:rPr lang="en-US" dirty="0"/>
              <a:t>One way to do this on CPUs is using </a:t>
            </a:r>
            <a:r>
              <a:rPr lang="en-US" dirty="0">
                <a:solidFill>
                  <a:srgbClr val="0070C0"/>
                </a:solidFill>
              </a:rPr>
              <a:t>locks</a:t>
            </a:r>
            <a:r>
              <a:rPr lang="en-US" dirty="0"/>
              <a:t> (</a:t>
            </a:r>
            <a:r>
              <a:rPr lang="en-US" dirty="0" err="1"/>
              <a:t>mutex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Example: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165822" y="3645024"/>
            <a:ext cx="28123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mutex_lock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(lock);</a:t>
            </a:r>
          </a:p>
          <a:p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++bins[b];</a:t>
            </a:r>
          </a:p>
          <a:p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mutex_unlock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(lock);</a:t>
            </a:r>
            <a:endParaRPr lang="en-US" dirty="0"/>
          </a:p>
        </p:txBody>
      </p:sp>
      <p:sp>
        <p:nvSpPr>
          <p:cNvPr id="5" name="TextBox 610">
            <a:extLst>
              <a:ext uri="{FF2B5EF4-FFF2-40B4-BE49-F238E27FC236}">
                <a16:creationId xmlns:a16="http://schemas.microsoft.com/office/drawing/2014/main" id="{35B4385C-0EFD-794A-A00B-2FC2522D7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7424C398-1F7D-EC41-B3F8-AD8DF0DF8B7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079304-D7DF-074E-A146-F2616445CE2D}"/>
              </a:ext>
            </a:extLst>
          </p:cNvPr>
          <p:cNvSpPr txBox="1"/>
          <p:nvPr/>
        </p:nvSpPr>
        <p:spPr>
          <a:xfrm>
            <a:off x="632000" y="5589240"/>
            <a:ext cx="790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</a:rPr>
              <a:t>Using locks with SIMD execution may cause deadlock</a:t>
            </a:r>
          </a:p>
        </p:txBody>
      </p:sp>
    </p:spTree>
    <p:extLst>
      <p:ext uri="{BB962C8B-B14F-4D97-AF65-F5344CB8AC3E}">
        <p14:creationId xmlns:p14="http://schemas.microsoft.com/office/powerpoint/2010/main" val="41038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C0CC3-C2D1-5544-825C-6FF033D7F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Mutexes in a FGMT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174A1C-532A-F848-96FE-DD611BD6D8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01296" cy="5472608"/>
          </a:xfrm>
        </p:spPr>
        <p:txBody>
          <a:bodyPr/>
          <a:lstStyle/>
          <a:p>
            <a:r>
              <a:rPr lang="en-US" dirty="0"/>
              <a:t>UPMEM </a:t>
            </a:r>
            <a:r>
              <a:rPr lang="en-US" dirty="0">
                <a:solidFill>
                  <a:srgbClr val="0070C0"/>
                </a:solidFill>
              </a:rPr>
              <a:t>Processing-in-Memory cores are fine-grained multithreaded</a:t>
            </a:r>
          </a:p>
          <a:p>
            <a:r>
              <a:rPr lang="en-US" dirty="0"/>
              <a:t>Threads (called </a:t>
            </a:r>
            <a:r>
              <a:rPr lang="en-US" i="1" dirty="0" err="1"/>
              <a:t>tasklets</a:t>
            </a:r>
            <a:r>
              <a:rPr lang="en-US" dirty="0"/>
              <a:t>) can use </a:t>
            </a:r>
            <a:r>
              <a:rPr lang="en-US" dirty="0">
                <a:solidFill>
                  <a:srgbClr val="00B050"/>
                </a:solidFill>
              </a:rPr>
              <a:t>mutexes for concurrent read-modify-write </a:t>
            </a:r>
            <a:r>
              <a:rPr lang="en-US" dirty="0"/>
              <a:t>operations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791D89-5631-AC49-BAAC-19F3C9D414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21</a:t>
            </a:fld>
            <a:endParaRPr lang="en-US" altLang="en-US"/>
          </a:p>
        </p:txBody>
      </p:sp>
      <p:sp>
        <p:nvSpPr>
          <p:cNvPr id="6" name="TextBox 610">
            <a:extLst>
              <a:ext uri="{FF2B5EF4-FFF2-40B4-BE49-F238E27FC236}">
                <a16:creationId xmlns:a16="http://schemas.microsoft.com/office/drawing/2014/main" id="{F7912DAB-5775-0C41-BDBD-C3019CB481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104" y="5611306"/>
            <a:ext cx="370790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sz="1000" dirty="0">
                <a:cs typeface="Arial" panose="020B0604020202020204" pitchFamily="34" charset="0"/>
              </a:rPr>
              <a:t>Processing-in-Memory Course</a:t>
            </a:r>
          </a:p>
          <a:p>
            <a:r>
              <a:rPr lang="en-US" sz="1000" dirty="0">
                <a:cs typeface="Arial" panose="020B0604020202020204" pitchFamily="34" charset="0"/>
              </a:rPr>
              <a:t>Lecture 2: Real-world PIM: UPMEM PIM (Spring 2022)</a:t>
            </a:r>
            <a:endParaRPr lang="en-US" altLang="en-US" sz="1000" dirty="0">
              <a:solidFill>
                <a:srgbClr val="996600"/>
              </a:solidFill>
              <a:cs typeface="Arial" panose="020B0604020202020204" pitchFamily="34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https://youtu.be/6dwV_RBjK2c</a:t>
            </a:r>
            <a:endParaRPr lang="en-US" altLang="en-US" sz="1000" dirty="0">
              <a:solidFill>
                <a:srgbClr val="0000FF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5516D3-61D7-B34C-88C2-9E034665C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4019881"/>
            <a:ext cx="3997755" cy="21454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1FF1802-99BB-5B42-9C10-7522D63B53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2758" y="2734697"/>
            <a:ext cx="5021242" cy="983945"/>
          </a:xfrm>
          <a:prstGeom prst="rect">
            <a:avLst/>
          </a:prstGeom>
        </p:spPr>
      </p:pic>
      <p:sp>
        <p:nvSpPr>
          <p:cNvPr id="9" name="TextBox 610">
            <a:extLst>
              <a:ext uri="{FF2B5EF4-FFF2-40B4-BE49-F238E27FC236}">
                <a16:creationId xmlns:a16="http://schemas.microsoft.com/office/drawing/2014/main" id="{DF98D127-EB4F-2D45-8040-AB2E0013D9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2909" y="3686835"/>
            <a:ext cx="227995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sz="1000" dirty="0">
                <a:solidFill>
                  <a:srgbClr val="0000FF"/>
                </a:solidFill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https://arxiv.org/pdf/2105.03814.pdf</a:t>
            </a:r>
            <a:endParaRPr lang="en-US" sz="1000" dirty="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834E82-EAF0-1B41-8648-C3D0DB7CCF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9585" y="2780928"/>
            <a:ext cx="3696942" cy="2779200"/>
          </a:xfrm>
          <a:prstGeom prst="rect">
            <a:avLst/>
          </a:prstGeom>
          <a:ln>
            <a:solidFill>
              <a:schemeClr val="accent3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9085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472607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sz="2200" dirty="0">
                <a:cs typeface="Courier"/>
              </a:rPr>
              <a:t>The GPU ISA evolves with GPU architecture generations</a:t>
            </a:r>
            <a:endParaRPr lang="en-US" sz="2200" dirty="0">
              <a:solidFill>
                <a:srgbClr val="0000FF"/>
              </a:solidFill>
              <a:cs typeface="Courier"/>
            </a:endParaRPr>
          </a:p>
          <a:p>
            <a:pPr>
              <a:spcAft>
                <a:spcPts val="600"/>
              </a:spcAft>
            </a:pPr>
            <a:endParaRPr lang="en-US" sz="2200" dirty="0">
              <a:cs typeface="Courier"/>
            </a:endParaRPr>
          </a:p>
          <a:p>
            <a:pPr>
              <a:spcAft>
                <a:spcPts val="600"/>
              </a:spcAft>
            </a:pPr>
            <a:r>
              <a:rPr lang="en-US" sz="2200" dirty="0">
                <a:cs typeface="Courier"/>
              </a:rPr>
              <a:t>CUDA:</a:t>
            </a:r>
            <a:r>
              <a:rPr lang="en-US" sz="2200" dirty="0">
                <a:latin typeface="Courier"/>
                <a:cs typeface="Courier"/>
              </a:rPr>
              <a:t> </a:t>
            </a:r>
            <a:r>
              <a:rPr lang="en-US" sz="2200" dirty="0" err="1">
                <a:latin typeface="Courier"/>
                <a:cs typeface="Courier"/>
              </a:rPr>
              <a:t>int</a:t>
            </a:r>
            <a:r>
              <a:rPr lang="en-US" sz="2200" dirty="0">
                <a:latin typeface="Courier"/>
                <a:cs typeface="Courier"/>
              </a:rPr>
              <a:t> </a:t>
            </a:r>
            <a:r>
              <a:rPr lang="en-US" sz="2200" dirty="0" err="1">
                <a:latin typeface="Courier"/>
                <a:cs typeface="Courier"/>
              </a:rPr>
              <a:t>atomicAdd</a:t>
            </a:r>
            <a:r>
              <a:rPr lang="en-US" sz="2200" dirty="0">
                <a:latin typeface="Courier"/>
                <a:cs typeface="Courier"/>
              </a:rPr>
              <a:t>(</a:t>
            </a:r>
            <a:r>
              <a:rPr lang="en-US" sz="2200" dirty="0" err="1">
                <a:latin typeface="Courier"/>
                <a:cs typeface="Courier"/>
              </a:rPr>
              <a:t>int</a:t>
            </a:r>
            <a:r>
              <a:rPr lang="en-US" sz="2200" dirty="0">
                <a:latin typeface="Courier"/>
                <a:cs typeface="Courier"/>
              </a:rPr>
              <a:t>*, </a:t>
            </a:r>
            <a:r>
              <a:rPr lang="en-US" sz="2200" dirty="0" err="1">
                <a:latin typeface="Courier"/>
                <a:cs typeface="Courier"/>
              </a:rPr>
              <a:t>int</a:t>
            </a:r>
            <a:r>
              <a:rPr lang="en-US" sz="2200" dirty="0">
                <a:latin typeface="Courier"/>
                <a:cs typeface="Courier"/>
              </a:rPr>
              <a:t>);</a:t>
            </a:r>
          </a:p>
          <a:p>
            <a:pPr>
              <a:spcAft>
                <a:spcPts val="600"/>
              </a:spcAft>
            </a:pPr>
            <a:r>
              <a:rPr lang="es-ES_tradnl" sz="2200" dirty="0">
                <a:cs typeface="Courier"/>
              </a:rPr>
              <a:t>PTX:</a:t>
            </a:r>
            <a:r>
              <a:rPr lang="es-ES_tradnl" sz="2200" dirty="0">
                <a:latin typeface="Courier"/>
                <a:cs typeface="Courier"/>
              </a:rPr>
              <a:t> atom.shared.add.u32 %r25, [%rd14], %r24;</a:t>
            </a:r>
            <a:endParaRPr lang="es-ES_tradnl" sz="2200" dirty="0">
              <a:cs typeface="Courier"/>
            </a:endParaRPr>
          </a:p>
          <a:p>
            <a:pPr>
              <a:spcAft>
                <a:spcPts val="600"/>
              </a:spcAft>
            </a:pPr>
            <a:r>
              <a:rPr lang="es-ES_tradnl" sz="2200" dirty="0">
                <a:cs typeface="Courier"/>
              </a:rPr>
              <a:t>SASS: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95536" y="4305870"/>
            <a:ext cx="4104456" cy="118712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sz="1400" dirty="0">
                <a:solidFill>
                  <a:srgbClr val="000000"/>
                </a:solidFill>
                <a:latin typeface="Courier"/>
                <a:cs typeface="Courier"/>
              </a:rPr>
              <a:t>/*00a0*/ LDSLK P0, R9, [R8]; </a:t>
            </a:r>
            <a:endParaRPr lang="es-ES_tradnl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spcAft>
                <a:spcPts val="600"/>
              </a:spcAft>
            </a:pPr>
            <a:r>
              <a:rPr lang="es-ES_tradnl" sz="1400" dirty="0">
                <a:solidFill>
                  <a:srgbClr val="000000"/>
                </a:solidFill>
                <a:latin typeface="Courier"/>
                <a:cs typeface="Courier"/>
              </a:rPr>
              <a:t>/</a:t>
            </a:r>
            <a:r>
              <a:rPr sz="1400" dirty="0">
                <a:solidFill>
                  <a:srgbClr val="000000"/>
                </a:solidFill>
                <a:latin typeface="Courier"/>
                <a:cs typeface="Courier"/>
              </a:rPr>
              <a:t>*00a8*/ @P0 IADD R10, R9, R7; </a:t>
            </a:r>
            <a:endParaRPr lang="es-ES_tradnl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spcAft>
                <a:spcPts val="600"/>
              </a:spcAft>
            </a:pPr>
            <a:r>
              <a:rPr sz="1400" dirty="0">
                <a:solidFill>
                  <a:srgbClr val="000000"/>
                </a:solidFill>
                <a:latin typeface="Courier"/>
                <a:cs typeface="Courier"/>
              </a:rPr>
              <a:t>/*00b0*/ @P0 STSCUL P1, [R8], R10; </a:t>
            </a:r>
            <a:endParaRPr lang="es-ES_tradnl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spcAft>
                <a:spcPts val="600"/>
              </a:spcAft>
            </a:pPr>
            <a:r>
              <a:rPr sz="1400" dirty="0">
                <a:solidFill>
                  <a:srgbClr val="000000"/>
                </a:solidFill>
                <a:latin typeface="Courier"/>
                <a:cs typeface="Courier"/>
              </a:rPr>
              <a:t>/*00b8*/ @!P1 BRA 0xa0;</a:t>
            </a:r>
            <a:endParaRPr lang="en-US" sz="1400" dirty="0">
              <a:solidFill>
                <a:srgbClr val="000000"/>
              </a:solidFill>
              <a:latin typeface="Courier"/>
              <a:ea typeface="Arial" pitchFamily="-111" charset="0"/>
              <a:cs typeface="Courier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4739910" y="4328700"/>
            <a:ext cx="4008553" cy="30995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dirty="0">
                <a:solidFill>
                  <a:srgbClr val="000000"/>
                </a:solidFill>
                <a:latin typeface="Courier"/>
                <a:ea typeface="Arial" pitchFamily="-111" charset="0"/>
                <a:cs typeface="Courier"/>
              </a:rPr>
              <a:t>/*01f8*/ ATOMS.ADD RZ, [R7], R11;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5076056" y="4737918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Native atomic operations for 32-bit integer, and 32-bit and 64-bit </a:t>
            </a:r>
            <a:r>
              <a:rPr lang="en-US" dirty="0" err="1"/>
              <a:t>atomicCAS</a:t>
            </a:r>
            <a:endParaRPr lang="en-US" dirty="0"/>
          </a:p>
        </p:txBody>
      </p:sp>
      <p:sp>
        <p:nvSpPr>
          <p:cNvPr id="11" name="CuadroTexto 10"/>
          <p:cNvSpPr txBox="1"/>
          <p:nvPr/>
        </p:nvSpPr>
        <p:spPr>
          <a:xfrm>
            <a:off x="467544" y="393653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Tesla, Fermi, </a:t>
            </a:r>
            <a:r>
              <a:rPr lang="en-US" dirty="0" err="1"/>
              <a:t>Kepler</a:t>
            </a:r>
            <a:endParaRPr lang="en-US" dirty="0"/>
          </a:p>
        </p:txBody>
      </p:sp>
      <p:sp>
        <p:nvSpPr>
          <p:cNvPr id="12" name="CuadroTexto 11"/>
          <p:cNvSpPr txBox="1"/>
          <p:nvPr/>
        </p:nvSpPr>
        <p:spPr>
          <a:xfrm>
            <a:off x="4788024" y="3945830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Maxwell, Pascal, Volta…</a:t>
            </a:r>
          </a:p>
        </p:txBody>
      </p:sp>
      <p:sp>
        <p:nvSpPr>
          <p:cNvPr id="14" name="Título 27"/>
          <p:cNvSpPr>
            <a:spLocks noGrp="1"/>
          </p:cNvSpPr>
          <p:nvPr>
            <p:ph type="title"/>
          </p:nvPr>
        </p:nvSpPr>
        <p:spPr>
          <a:xfrm>
            <a:off x="228600" y="0"/>
            <a:ext cx="8663880" cy="908720"/>
          </a:xfrm>
        </p:spPr>
        <p:txBody>
          <a:bodyPr/>
          <a:lstStyle/>
          <a:p>
            <a:r>
              <a:rPr lang="en-US" sz="3800" dirty="0"/>
              <a:t>Atomic Operations: Architectural Support</a:t>
            </a: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199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5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0"/>
            <a:ext cx="8568952" cy="908720"/>
          </a:xfrm>
        </p:spPr>
        <p:txBody>
          <a:bodyPr>
            <a:normAutofit/>
          </a:bodyPr>
          <a:lstStyle/>
          <a:p>
            <a:r>
              <a:rPr lang="en-US" dirty="0"/>
              <a:t>Recall: Uses of Atomic Operations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418856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Computation</a:t>
            </a:r>
          </a:p>
          <a:p>
            <a:pPr lvl="1"/>
            <a:r>
              <a:rPr lang="en-US" sz="2000" dirty="0"/>
              <a:t>Atomics on an array that will be the output of the kernel</a:t>
            </a:r>
          </a:p>
          <a:p>
            <a:pPr lvl="1"/>
            <a:r>
              <a:rPr lang="en-US" sz="2000" dirty="0"/>
              <a:t>Example</a:t>
            </a:r>
          </a:p>
          <a:p>
            <a:pPr lvl="2"/>
            <a:r>
              <a:rPr lang="en-US" sz="1800" dirty="0"/>
              <a:t>Histogram, reduction</a:t>
            </a:r>
          </a:p>
          <a:p>
            <a:pPr lvl="2"/>
            <a:endParaRPr lang="en-US" sz="1800" dirty="0"/>
          </a:p>
          <a:p>
            <a:r>
              <a:rPr lang="en-US" sz="2400" dirty="0">
                <a:solidFill>
                  <a:srgbClr val="0070C0"/>
                </a:solidFill>
              </a:rPr>
              <a:t>Synchronization</a:t>
            </a:r>
          </a:p>
          <a:p>
            <a:pPr lvl="1"/>
            <a:r>
              <a:rPr lang="en-US" sz="2000" dirty="0"/>
              <a:t>Atomics on memory locations that are used for synchronization or coordination</a:t>
            </a:r>
          </a:p>
          <a:p>
            <a:pPr lvl="1"/>
            <a:r>
              <a:rPr lang="en-US" sz="2000" dirty="0"/>
              <a:t>Example</a:t>
            </a:r>
          </a:p>
          <a:p>
            <a:pPr lvl="2"/>
            <a:r>
              <a:rPr lang="en-US" sz="1800" dirty="0"/>
              <a:t>Counters, locks, flags…</a:t>
            </a:r>
          </a:p>
          <a:p>
            <a:endParaRPr lang="en-US" sz="2353" dirty="0"/>
          </a:p>
          <a:p>
            <a:r>
              <a:rPr lang="en-US" sz="2353" dirty="0"/>
              <a:t>Use them to prevent </a:t>
            </a:r>
            <a:r>
              <a:rPr lang="en-US" sz="2353" dirty="0">
                <a:solidFill>
                  <a:srgbClr val="C00000"/>
                </a:solidFill>
              </a:rPr>
              <a:t>data races </a:t>
            </a:r>
            <a:r>
              <a:rPr lang="en-US" sz="2353" dirty="0"/>
              <a:t>when more than one thread need to update the same memory location</a:t>
            </a:r>
          </a:p>
          <a:p>
            <a:endParaRPr lang="en-US" sz="2353" dirty="0"/>
          </a:p>
          <a:p>
            <a:pPr>
              <a:buNone/>
            </a:pPr>
            <a:endParaRPr lang="en-US" sz="2353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23B3B672-FA7F-0442-AF8B-4E3E912C95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7033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184576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7 versions in CUDA samples: Tree-based reduction in shared memory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Version 0: No whole warps active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Version 1: Contiguous threads, but many bank conflicts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Version 2: No bank conflicts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Version 3: First level of reduction when reading from global memory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Version 4: Warp shuffle or unrolling of final warp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Version 5: Warp shuffle or complete unrolling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Version 6: Multiple elements per thread sequentially</a:t>
            </a:r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908720"/>
          </a:xfrm>
        </p:spPr>
        <p:txBody>
          <a:bodyPr>
            <a:normAutofit/>
          </a:bodyPr>
          <a:lstStyle/>
          <a:p>
            <a:r>
              <a:rPr lang="en-US" dirty="0"/>
              <a:t>Optimized Parallel Reduction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FA1E57-4DDD-EA40-BEE1-2E5F5232297F}"/>
              </a:ext>
            </a:extLst>
          </p:cNvPr>
          <p:cNvSpPr txBox="1"/>
          <p:nvPr/>
        </p:nvSpPr>
        <p:spPr>
          <a:xfrm>
            <a:off x="192954" y="6381328"/>
            <a:ext cx="761779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lang="en-US" sz="1100" dirty="0" err="1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docs.nvidia.com</a:t>
            </a:r>
            <a:r>
              <a:rPr lang="en-US" sz="1100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US" sz="1100" dirty="0" err="1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cuda</a:t>
            </a:r>
            <a:r>
              <a:rPr lang="en-US" sz="1100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US" sz="1100" dirty="0" err="1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cuda</a:t>
            </a:r>
            <a:r>
              <a:rPr lang="en-US" sz="1100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-samples/</a:t>
            </a:r>
            <a:r>
              <a:rPr lang="en-US" sz="1100" dirty="0" err="1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index.html#cuda-parallel-reduction</a:t>
            </a:r>
            <a:endParaRPr lang="en-US" sz="1100" dirty="0">
              <a:solidFill>
                <a:srgbClr val="0000FF"/>
              </a:solidFill>
            </a:endParaRPr>
          </a:p>
          <a:p>
            <a:r>
              <a:rPr lang="en-US" sz="1100" dirty="0"/>
              <a:t>Harris, “Optimizing Parallel Reduction in CUDA,” </a:t>
            </a:r>
            <a:r>
              <a:rPr lang="en-US" sz="1100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lang="en-US" sz="1100" dirty="0" err="1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developer.download.nvidia.com</a:t>
            </a:r>
            <a:r>
              <a:rPr lang="en-US" sz="1100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/assets/</a:t>
            </a:r>
            <a:r>
              <a:rPr lang="en-US" sz="1100" dirty="0" err="1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cuda</a:t>
            </a:r>
            <a:r>
              <a:rPr lang="en-US" sz="1100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/files/</a:t>
            </a:r>
            <a:r>
              <a:rPr lang="en-US" sz="1100" dirty="0" err="1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reduction.pdf</a:t>
            </a:r>
            <a:endParaRPr lang="en-US" sz="1100" dirty="0">
              <a:solidFill>
                <a:srgbClr val="0000FF"/>
              </a:solidFill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196D6E67-D5F5-674A-B0A4-79F40BD5C5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84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184576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3 new versions of reduction based on 3 previous versions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Version 0: No whole warps active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Version 3: First level of reduction when reading from global memory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Version 6: Multiple elements per thread sequentially</a:t>
            </a:r>
          </a:p>
          <a:p>
            <a:pPr>
              <a:spcAft>
                <a:spcPts val="600"/>
              </a:spcAft>
            </a:pPr>
            <a:r>
              <a:rPr lang="en-US" dirty="0"/>
              <a:t>New versions 7, 8, and 9</a:t>
            </a:r>
          </a:p>
          <a:p>
            <a:pPr lvl="1">
              <a:spcAft>
                <a:spcPts val="600"/>
              </a:spcAft>
            </a:pPr>
            <a:r>
              <a:rPr lang="en-US" dirty="0">
                <a:solidFill>
                  <a:srgbClr val="00B050"/>
                </a:solidFill>
              </a:rPr>
              <a:t>Replace the </a:t>
            </a:r>
            <a:r>
              <a:rPr lang="en-US" dirty="0">
                <a:solidFill>
                  <a:srgbClr val="00B050"/>
                </a:solidFill>
                <a:latin typeface="Courier" pitchFamily="2" charset="0"/>
              </a:rPr>
              <a:t>for</a:t>
            </a:r>
            <a:r>
              <a:rPr lang="en-US" dirty="0">
                <a:solidFill>
                  <a:srgbClr val="00B050"/>
                </a:solidFill>
              </a:rPr>
              <a:t> loop (tree-based reduction) with one shared memory atomic operation per thread</a:t>
            </a:r>
          </a:p>
          <a:p>
            <a:pPr lvl="1">
              <a:spcAft>
                <a:spcPts val="600"/>
              </a:spcAft>
            </a:pPr>
            <a:endParaRPr lang="en-US" dirty="0"/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908720"/>
          </a:xfrm>
        </p:spPr>
        <p:txBody>
          <a:bodyPr>
            <a:normAutofit/>
          </a:bodyPr>
          <a:lstStyle/>
          <a:p>
            <a:r>
              <a:rPr lang="en-US" dirty="0"/>
              <a:t>Reduction with Atomic Operations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25923E8A-B28C-CF44-A322-67A76A1A32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5037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110" y="0"/>
            <a:ext cx="8523354" cy="908720"/>
          </a:xfrm>
        </p:spPr>
        <p:txBody>
          <a:bodyPr/>
          <a:lstStyle/>
          <a:p>
            <a:r>
              <a:rPr lang="en-US" dirty="0"/>
              <a:t>Search Space of Parallel Reduction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276" y="1123319"/>
            <a:ext cx="7265448" cy="42498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41930" y="5549170"/>
            <a:ext cx="42601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Over 85 different versions possible!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118CEA-B190-7F4D-8028-483F3A074082}"/>
              </a:ext>
            </a:extLst>
          </p:cNvPr>
          <p:cNvSpPr txBox="1"/>
          <p:nvPr/>
        </p:nvSpPr>
        <p:spPr>
          <a:xfrm>
            <a:off x="192954" y="6381328"/>
            <a:ext cx="86275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Garcia de Gonzalo et al., “Automatic Generation of Warp-Level Primitives and Atomic Instructions for Fast and Portable Parallel Reduction on GPUs,” CGO 2019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DC4BC23-38B9-7947-8F02-74DA498FEB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4190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184576"/>
          </a:xfrm>
        </p:spPr>
        <p:txBody>
          <a:bodyPr>
            <a:normAutofit/>
          </a:bodyPr>
          <a:lstStyle/>
          <a:p>
            <a:r>
              <a:rPr lang="en-US" sz="1800" dirty="0"/>
              <a:t>Simon Garcia De Gonzalo, </a:t>
            </a:r>
            <a:r>
              <a:rPr lang="en-US" sz="1800" dirty="0" err="1"/>
              <a:t>Sitao</a:t>
            </a:r>
            <a:r>
              <a:rPr lang="en-US" sz="1800" dirty="0"/>
              <a:t> Huang, Juan Gomez-Luna, Simon Hammond, </a:t>
            </a:r>
            <a:r>
              <a:rPr lang="en-US" sz="1800" dirty="0" err="1"/>
              <a:t>Onur</a:t>
            </a:r>
            <a:r>
              <a:rPr lang="en-US" sz="1800" dirty="0"/>
              <a:t> </a:t>
            </a:r>
            <a:r>
              <a:rPr lang="en-US" sz="1800" dirty="0" err="1"/>
              <a:t>Mutlu</a:t>
            </a:r>
            <a:r>
              <a:rPr lang="en-US" sz="1800" dirty="0"/>
              <a:t>, and Wen-</a:t>
            </a:r>
            <a:r>
              <a:rPr lang="en-US" sz="1800" dirty="0" err="1"/>
              <a:t>mei</a:t>
            </a:r>
            <a:r>
              <a:rPr lang="en-US" sz="1800" dirty="0"/>
              <a:t> </a:t>
            </a:r>
            <a:r>
              <a:rPr lang="en-US" sz="1800" dirty="0" err="1"/>
              <a:t>Hwu</a:t>
            </a:r>
            <a:r>
              <a:rPr lang="en-US" sz="1800" dirty="0"/>
              <a:t>,</a:t>
            </a:r>
            <a:br>
              <a:rPr lang="en-US" sz="1800" dirty="0"/>
            </a:br>
            <a:r>
              <a:rPr lang="en-US" sz="1800" b="1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"Automatic Generation of Warp-Level Primitives and Atomic Instructions for Fast and Portable Parallel Reduction on GPUs"</a:t>
            </a:r>
            <a:r>
              <a:rPr lang="en-US" sz="1800" dirty="0">
                <a:solidFill>
                  <a:srgbClr val="0000FF"/>
                </a:solidFill>
              </a:rPr>
              <a:t> </a:t>
            </a:r>
            <a:br>
              <a:rPr lang="en-US" sz="1800" dirty="0">
                <a:solidFill>
                  <a:srgbClr val="0000FF"/>
                </a:solidFill>
              </a:rPr>
            </a:br>
            <a:r>
              <a:rPr lang="en-US" sz="1800" i="1" dirty="0"/>
              <a:t>Proceedings of the </a:t>
            </a:r>
            <a:r>
              <a:rPr lang="en-US" sz="1800" i="1" dirty="0">
                <a:hlinkClick r:id="rId3"/>
              </a:rPr>
              <a:t>International Symposium on Code Generation and Optimization </a:t>
            </a:r>
            <a:r>
              <a:rPr lang="en-US" sz="1800" i="1" dirty="0"/>
              <a:t>(</a:t>
            </a:r>
            <a:r>
              <a:rPr lang="en-US" sz="1800" b="1" i="1" dirty="0"/>
              <a:t>CGO</a:t>
            </a:r>
            <a:r>
              <a:rPr lang="en-US" sz="1800" i="1" dirty="0"/>
              <a:t>)</a:t>
            </a:r>
            <a:r>
              <a:rPr lang="en-US" sz="1800" dirty="0"/>
              <a:t>, Washington, DC, USA, February 2019.  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4"/>
              </a:rPr>
              <a:t>Slides (pptx)</a:t>
            </a:r>
            <a:r>
              <a:rPr lang="en-US" sz="1800" dirty="0"/>
              <a:t> </a:t>
            </a:r>
            <a:r>
              <a:rPr lang="en-US" sz="1800" dirty="0">
                <a:hlinkClick r:id="rId5"/>
              </a:rPr>
              <a:t>(pdf)</a:t>
            </a:r>
            <a:r>
              <a:rPr lang="en-US" sz="1800" dirty="0"/>
              <a:t>]</a:t>
            </a:r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908720"/>
          </a:xfrm>
        </p:spPr>
        <p:txBody>
          <a:bodyPr>
            <a:normAutofit/>
          </a:bodyPr>
          <a:lstStyle/>
          <a:p>
            <a:r>
              <a:rPr lang="en-US" dirty="0"/>
              <a:t>Automatic Generation of Parallel Reduction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B8BE41E-49F1-114A-BD83-3DFB276CDE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6712" y="3140968"/>
            <a:ext cx="7470576" cy="3069593"/>
          </a:xfrm>
          <a:prstGeom prst="rect">
            <a:avLst/>
          </a:prstGeom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87B1A16A-8947-6E48-8E5A-1C9564878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878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Histogram Computation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905351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Histogram Computation</a:t>
            </a:r>
          </a:p>
        </p:txBody>
      </p:sp>
      <p:sp>
        <p:nvSpPr>
          <p:cNvPr id="5427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Histogram is a frequently used computation for </a:t>
            </a:r>
            <a:r>
              <a:rPr lang="en-US" dirty="0">
                <a:solidFill>
                  <a:srgbClr val="00B050"/>
                </a:solidFill>
              </a:rPr>
              <a:t>reducing the dimensionality and extracting notable features </a:t>
            </a:r>
            <a:r>
              <a:rPr lang="en-US" dirty="0"/>
              <a:t>and patterns from large data sets</a:t>
            </a:r>
          </a:p>
          <a:p>
            <a:pPr lvl="1"/>
            <a:r>
              <a:rPr lang="en-US" dirty="0"/>
              <a:t>Feature extraction for object recognition in images</a:t>
            </a:r>
          </a:p>
          <a:p>
            <a:pPr lvl="1"/>
            <a:r>
              <a:rPr lang="en-US" dirty="0"/>
              <a:t>Fraud detection in credit card transactions</a:t>
            </a:r>
          </a:p>
          <a:p>
            <a:pPr lvl="1"/>
            <a:r>
              <a:rPr lang="en-US" dirty="0"/>
              <a:t>Correlating heavenly object movements in astrophysics</a:t>
            </a:r>
          </a:p>
          <a:p>
            <a:pPr lvl="1"/>
            <a:r>
              <a:rPr lang="en-US" dirty="0"/>
              <a:t>…</a:t>
            </a:r>
          </a:p>
          <a:p>
            <a:r>
              <a:rPr lang="en-US" dirty="0"/>
              <a:t>Basic histograms - for </a:t>
            </a:r>
            <a:r>
              <a:rPr lang="en-US" dirty="0">
                <a:solidFill>
                  <a:srgbClr val="0070C0"/>
                </a:solidFill>
              </a:rPr>
              <a:t>each element in the data set, use the value to identify a “bin” to increment</a:t>
            </a:r>
          </a:p>
          <a:p>
            <a:pPr lvl="1"/>
            <a:r>
              <a:rPr lang="en-US" dirty="0"/>
              <a:t>Divide possible input value range into “bins”</a:t>
            </a:r>
          </a:p>
          <a:p>
            <a:pPr lvl="1"/>
            <a:r>
              <a:rPr lang="en-US" dirty="0"/>
              <a:t>Associate a counter to each bin</a:t>
            </a:r>
          </a:p>
          <a:p>
            <a:pPr lvl="1"/>
            <a:r>
              <a:rPr lang="en-US" dirty="0"/>
              <a:t>For each input element, examine its value and determine the bin it falls into and increment the counter for that bin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C4378F-8AD8-8946-ACCE-F7A0E9C78B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" name="TextBox 610">
            <a:extLst>
              <a:ext uri="{FF2B5EF4-FFF2-40B4-BE49-F238E27FC236}">
                <a16:creationId xmlns:a16="http://schemas.microsoft.com/office/drawing/2014/main" id="{09865BEE-1DFF-3E4F-995A-40BA3358D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1996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Hwu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&amp; Kirk</a:t>
            </a:r>
          </a:p>
        </p:txBody>
      </p:sp>
    </p:spTree>
    <p:extLst>
      <p:ext uri="{BB962C8B-B14F-4D97-AF65-F5344CB8AC3E}">
        <p14:creationId xmlns:p14="http://schemas.microsoft.com/office/powerpoint/2010/main" val="2277734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Reduction Operation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72608"/>
          </a:xfrm>
        </p:spPr>
        <p:txBody>
          <a:bodyPr>
            <a:noAutofit/>
          </a:bodyPr>
          <a:lstStyle/>
          <a:p>
            <a:r>
              <a:rPr lang="en-US" dirty="0"/>
              <a:t>A </a:t>
            </a:r>
            <a:r>
              <a:rPr lang="en-US" dirty="0">
                <a:solidFill>
                  <a:srgbClr val="0000FF"/>
                </a:solidFill>
              </a:rPr>
              <a:t>reduction</a:t>
            </a:r>
            <a:r>
              <a:rPr lang="en-US" dirty="0"/>
              <a:t> operation reduces a set of values to a single value</a:t>
            </a:r>
          </a:p>
          <a:p>
            <a:pPr lvl="1"/>
            <a:r>
              <a:rPr lang="en-US" dirty="0"/>
              <a:t>Sum, Product, Minimum, Maximum are examples</a:t>
            </a:r>
          </a:p>
          <a:p>
            <a:endParaRPr lang="en-US" dirty="0"/>
          </a:p>
          <a:p>
            <a:r>
              <a:rPr lang="en-US" dirty="0">
                <a:solidFill>
                  <a:srgbClr val="7030A0"/>
                </a:solidFill>
              </a:rPr>
              <a:t>Properties of reduction</a:t>
            </a:r>
          </a:p>
          <a:p>
            <a:pPr lvl="1"/>
            <a:r>
              <a:rPr lang="en-US" dirty="0"/>
              <a:t>Associativity</a:t>
            </a:r>
          </a:p>
          <a:p>
            <a:pPr lvl="1"/>
            <a:r>
              <a:rPr lang="en-US" dirty="0"/>
              <a:t>Commutativity</a:t>
            </a:r>
          </a:p>
          <a:p>
            <a:pPr lvl="1"/>
            <a:r>
              <a:rPr lang="en-US" dirty="0"/>
              <a:t>Identity value</a:t>
            </a:r>
          </a:p>
          <a:p>
            <a:endParaRPr lang="en-US" dirty="0"/>
          </a:p>
          <a:p>
            <a:r>
              <a:rPr lang="en-US" dirty="0"/>
              <a:t>Reduction is a key primitive for parallel computing</a:t>
            </a:r>
          </a:p>
          <a:p>
            <a:pPr lvl="1"/>
            <a:r>
              <a:rPr lang="en-US" dirty="0"/>
              <a:t>E.g., MapReduce programming model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096C64-3A8F-DE4C-B759-5AE7918E3328}"/>
              </a:ext>
            </a:extLst>
          </p:cNvPr>
          <p:cNvSpPr txBox="1"/>
          <p:nvPr/>
        </p:nvSpPr>
        <p:spPr>
          <a:xfrm>
            <a:off x="192954" y="6453336"/>
            <a:ext cx="6011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Dean and Ghemawat, “MapReduce: Simplified Data Processing of Large Clusters,” OSDI 2004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CD30EF84-97C2-1D4E-A8E9-C0C50E78BA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14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Group 108">
            <a:extLst>
              <a:ext uri="{FF2B5EF4-FFF2-40B4-BE49-F238E27FC236}">
                <a16:creationId xmlns:a16="http://schemas.microsoft.com/office/drawing/2014/main" id="{98340CDB-697C-2845-8FAE-A4CB49A08CC9}"/>
              </a:ext>
            </a:extLst>
          </p:cNvPr>
          <p:cNvGrpSpPr/>
          <p:nvPr/>
        </p:nvGrpSpPr>
        <p:grpSpPr>
          <a:xfrm>
            <a:off x="246063" y="5528270"/>
            <a:ext cx="8868471" cy="781050"/>
            <a:chOff x="246063" y="5528270"/>
            <a:chExt cx="8868471" cy="78105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2B5743F-4D06-9546-A65C-14CAC4EE3B30}"/>
                </a:ext>
              </a:extLst>
            </p:cNvPr>
            <p:cNvSpPr/>
            <p:nvPr/>
          </p:nvSpPr>
          <p:spPr>
            <a:xfrm>
              <a:off x="623888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4DF85B11-79E6-8244-B19F-FD6821AC67B2}"/>
                </a:ext>
              </a:extLst>
            </p:cNvPr>
            <p:cNvSpPr/>
            <p:nvPr/>
          </p:nvSpPr>
          <p:spPr>
            <a:xfrm>
              <a:off x="629516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DCCBBDF-0585-F443-AB00-59947406310F}"/>
                </a:ext>
              </a:extLst>
            </p:cNvPr>
            <p:cNvSpPr/>
            <p:nvPr/>
          </p:nvSpPr>
          <p:spPr>
            <a:xfrm>
              <a:off x="993775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B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4CCD26C-7D1F-E748-BE8B-847F54727D35}"/>
                </a:ext>
              </a:extLst>
            </p:cNvPr>
            <p:cNvSpPr/>
            <p:nvPr/>
          </p:nvSpPr>
          <p:spPr>
            <a:xfrm>
              <a:off x="1003444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0355D8A-B40D-244E-B9A7-1D54B207E584}"/>
                </a:ext>
              </a:extLst>
            </p:cNvPr>
            <p:cNvSpPr/>
            <p:nvPr/>
          </p:nvSpPr>
          <p:spPr>
            <a:xfrm>
              <a:off x="1363663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8F3C8D7-953F-064D-8CC1-3C7AF161C808}"/>
                </a:ext>
              </a:extLst>
            </p:cNvPr>
            <p:cNvSpPr/>
            <p:nvPr/>
          </p:nvSpPr>
          <p:spPr>
            <a:xfrm>
              <a:off x="1377372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CDAD75A-49BA-2649-81B2-4133706396D4}"/>
                </a:ext>
              </a:extLst>
            </p:cNvPr>
            <p:cNvSpPr/>
            <p:nvPr/>
          </p:nvSpPr>
          <p:spPr>
            <a:xfrm>
              <a:off x="1733550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D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9F6D513-B4DD-5C4A-8179-8ACCBC1C79A0}"/>
                </a:ext>
              </a:extLst>
            </p:cNvPr>
            <p:cNvSpPr/>
            <p:nvPr/>
          </p:nvSpPr>
          <p:spPr>
            <a:xfrm>
              <a:off x="1751300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5C9DEC8E-4F18-5C4E-8BDD-8FF5562A5271}"/>
                </a:ext>
              </a:extLst>
            </p:cNvPr>
            <p:cNvSpPr/>
            <p:nvPr/>
          </p:nvSpPr>
          <p:spPr>
            <a:xfrm>
              <a:off x="2114550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F6AF4D3-E47D-2746-A81C-6E60397DFA1C}"/>
                </a:ext>
              </a:extLst>
            </p:cNvPr>
            <p:cNvSpPr/>
            <p:nvPr/>
          </p:nvSpPr>
          <p:spPr>
            <a:xfrm>
              <a:off x="2125228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1407CE4-15BF-4D49-9C71-EFD39D58C28C}"/>
                </a:ext>
              </a:extLst>
            </p:cNvPr>
            <p:cNvSpPr/>
            <p:nvPr/>
          </p:nvSpPr>
          <p:spPr>
            <a:xfrm>
              <a:off x="2492375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F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6CD84DC-D17D-2646-B610-78D2BB63A1E3}"/>
                </a:ext>
              </a:extLst>
            </p:cNvPr>
            <p:cNvSpPr/>
            <p:nvPr/>
          </p:nvSpPr>
          <p:spPr>
            <a:xfrm>
              <a:off x="2499156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85B3991-00BB-C941-8B4C-2EFA71826D94}"/>
                </a:ext>
              </a:extLst>
            </p:cNvPr>
            <p:cNvSpPr/>
            <p:nvPr/>
          </p:nvSpPr>
          <p:spPr>
            <a:xfrm>
              <a:off x="2862263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G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EB60AC35-1940-CD4E-82D6-CA5D28D166DF}"/>
                </a:ext>
              </a:extLst>
            </p:cNvPr>
            <p:cNvSpPr/>
            <p:nvPr/>
          </p:nvSpPr>
          <p:spPr>
            <a:xfrm>
              <a:off x="2873084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7DFA72A-909D-3C4B-9447-015EF3BEC8AE}"/>
                </a:ext>
              </a:extLst>
            </p:cNvPr>
            <p:cNvSpPr/>
            <p:nvPr/>
          </p:nvSpPr>
          <p:spPr>
            <a:xfrm>
              <a:off x="3224213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H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9BBCE2B-F1B8-CA4F-BEE8-C3B68802A29D}"/>
                </a:ext>
              </a:extLst>
            </p:cNvPr>
            <p:cNvSpPr/>
            <p:nvPr/>
          </p:nvSpPr>
          <p:spPr>
            <a:xfrm>
              <a:off x="3247012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3B8961A9-0655-6244-A593-5CB70659E621}"/>
                </a:ext>
              </a:extLst>
            </p:cNvPr>
            <p:cNvSpPr/>
            <p:nvPr/>
          </p:nvSpPr>
          <p:spPr>
            <a:xfrm>
              <a:off x="3581400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I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C28CD03-B46A-F449-B2DE-E3F87880FD43}"/>
                </a:ext>
              </a:extLst>
            </p:cNvPr>
            <p:cNvSpPr/>
            <p:nvPr/>
          </p:nvSpPr>
          <p:spPr>
            <a:xfrm>
              <a:off x="3620940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1B436252-80E7-4C4D-B242-B9CDA7EE351B}"/>
                </a:ext>
              </a:extLst>
            </p:cNvPr>
            <p:cNvSpPr/>
            <p:nvPr/>
          </p:nvSpPr>
          <p:spPr>
            <a:xfrm>
              <a:off x="3948113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J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C22616F6-4AD1-854A-B162-CBDBC47F114D}"/>
                </a:ext>
              </a:extLst>
            </p:cNvPr>
            <p:cNvSpPr/>
            <p:nvPr/>
          </p:nvSpPr>
          <p:spPr>
            <a:xfrm>
              <a:off x="3994868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6899D16-86B6-CD46-97FD-AC51616155FC}"/>
                </a:ext>
              </a:extLst>
            </p:cNvPr>
            <p:cNvSpPr/>
            <p:nvPr/>
          </p:nvSpPr>
          <p:spPr>
            <a:xfrm>
              <a:off x="4314825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K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9C121CC9-1475-C64B-828C-F16A5F7C7A69}"/>
                </a:ext>
              </a:extLst>
            </p:cNvPr>
            <p:cNvSpPr/>
            <p:nvPr/>
          </p:nvSpPr>
          <p:spPr>
            <a:xfrm>
              <a:off x="4368796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A740DE3-0114-F047-AD21-DBF17A24AE71}"/>
                </a:ext>
              </a:extLst>
            </p:cNvPr>
            <p:cNvSpPr/>
            <p:nvPr/>
          </p:nvSpPr>
          <p:spPr>
            <a:xfrm>
              <a:off x="4716016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L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D931B00B-C29A-D34A-A34D-93B6A759C980}"/>
                </a:ext>
              </a:extLst>
            </p:cNvPr>
            <p:cNvSpPr/>
            <p:nvPr/>
          </p:nvSpPr>
          <p:spPr>
            <a:xfrm>
              <a:off x="4742724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F5BC4293-6ACA-0040-BBDB-17B231A244F7}"/>
                </a:ext>
              </a:extLst>
            </p:cNvPr>
            <p:cNvSpPr/>
            <p:nvPr/>
          </p:nvSpPr>
          <p:spPr>
            <a:xfrm>
              <a:off x="5065713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M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0073B19-1288-164A-B517-7831AFA9DDE5}"/>
                </a:ext>
              </a:extLst>
            </p:cNvPr>
            <p:cNvSpPr/>
            <p:nvPr/>
          </p:nvSpPr>
          <p:spPr>
            <a:xfrm>
              <a:off x="5116652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43BF3378-93A3-6544-9B25-1DF941FCEBC4}"/>
                </a:ext>
              </a:extLst>
            </p:cNvPr>
            <p:cNvSpPr/>
            <p:nvPr/>
          </p:nvSpPr>
          <p:spPr>
            <a:xfrm>
              <a:off x="5446713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B708F5F6-DE09-C24E-BD59-8EA3B4D6259B}"/>
                </a:ext>
              </a:extLst>
            </p:cNvPr>
            <p:cNvSpPr/>
            <p:nvPr/>
          </p:nvSpPr>
          <p:spPr>
            <a:xfrm>
              <a:off x="5490580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6F920DC7-73B9-D443-9E4E-635DFEBFB100}"/>
                </a:ext>
              </a:extLst>
            </p:cNvPr>
            <p:cNvSpPr/>
            <p:nvPr/>
          </p:nvSpPr>
          <p:spPr>
            <a:xfrm>
              <a:off x="5827713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O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F9BCE21A-1F5D-CC40-AABA-B0C2DB714584}"/>
                </a:ext>
              </a:extLst>
            </p:cNvPr>
            <p:cNvSpPr/>
            <p:nvPr/>
          </p:nvSpPr>
          <p:spPr>
            <a:xfrm>
              <a:off x="5864508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8BB67D07-BF2B-DB4A-9E61-644ED68C8559}"/>
                </a:ext>
              </a:extLst>
            </p:cNvPr>
            <p:cNvSpPr/>
            <p:nvPr/>
          </p:nvSpPr>
          <p:spPr>
            <a:xfrm>
              <a:off x="6208713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P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C94472D6-D534-6C44-A7BE-34E3CDB1BF43}"/>
                </a:ext>
              </a:extLst>
            </p:cNvPr>
            <p:cNvSpPr/>
            <p:nvPr/>
          </p:nvSpPr>
          <p:spPr>
            <a:xfrm>
              <a:off x="6589713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Q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1A50327A-8FE8-BA4D-9992-9596F73282A4}"/>
                </a:ext>
              </a:extLst>
            </p:cNvPr>
            <p:cNvSpPr/>
            <p:nvPr/>
          </p:nvSpPr>
          <p:spPr>
            <a:xfrm>
              <a:off x="6959600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R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19DE1797-E67E-9540-8DCA-0A8C19732A58}"/>
                </a:ext>
              </a:extLst>
            </p:cNvPr>
            <p:cNvSpPr/>
            <p:nvPr/>
          </p:nvSpPr>
          <p:spPr>
            <a:xfrm>
              <a:off x="7350845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S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575315E3-95B9-614D-A7D0-12337961CCDF}"/>
                </a:ext>
              </a:extLst>
            </p:cNvPr>
            <p:cNvSpPr/>
            <p:nvPr/>
          </p:nvSpPr>
          <p:spPr>
            <a:xfrm>
              <a:off x="7720013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32EFD60F-1352-B445-B51D-F27CB69245CD}"/>
                </a:ext>
              </a:extLst>
            </p:cNvPr>
            <p:cNvSpPr/>
            <p:nvPr/>
          </p:nvSpPr>
          <p:spPr>
            <a:xfrm>
              <a:off x="8091488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U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8B56356F-582C-094B-8C94-9BEF9C0572CA}"/>
                </a:ext>
              </a:extLst>
            </p:cNvPr>
            <p:cNvSpPr/>
            <p:nvPr/>
          </p:nvSpPr>
          <p:spPr>
            <a:xfrm>
              <a:off x="8472488" y="5928320"/>
              <a:ext cx="642046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V …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7D1912FA-4602-574A-8CD2-0BD7E7595961}"/>
                </a:ext>
              </a:extLst>
            </p:cNvPr>
            <p:cNvSpPr/>
            <p:nvPr/>
          </p:nvSpPr>
          <p:spPr>
            <a:xfrm>
              <a:off x="255588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B2A55D27-07DC-EB47-82C6-9E77B3D8BE1F}"/>
                </a:ext>
              </a:extLst>
            </p:cNvPr>
            <p:cNvSpPr/>
            <p:nvPr/>
          </p:nvSpPr>
          <p:spPr>
            <a:xfrm>
              <a:off x="246063" y="592832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_</a:t>
              </a: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D39ED0EA-EF99-1C40-BA48-21E373AC94F0}"/>
                </a:ext>
              </a:extLst>
            </p:cNvPr>
            <p:cNvSpPr/>
            <p:nvPr/>
          </p:nvSpPr>
          <p:spPr>
            <a:xfrm>
              <a:off x="6238436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47606B42-5C17-BA47-8848-2727833342BA}"/>
                </a:ext>
              </a:extLst>
            </p:cNvPr>
            <p:cNvSpPr/>
            <p:nvPr/>
          </p:nvSpPr>
          <p:spPr>
            <a:xfrm>
              <a:off x="6612364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2ACF6DF8-4D4E-5447-BFCC-9DB38A2E3B18}"/>
                </a:ext>
              </a:extLst>
            </p:cNvPr>
            <p:cNvSpPr/>
            <p:nvPr/>
          </p:nvSpPr>
          <p:spPr>
            <a:xfrm>
              <a:off x="6986292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C539863B-D643-8845-805C-F8DBB808154E}"/>
                </a:ext>
              </a:extLst>
            </p:cNvPr>
            <p:cNvSpPr/>
            <p:nvPr/>
          </p:nvSpPr>
          <p:spPr>
            <a:xfrm>
              <a:off x="7360220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6C1A3848-58BD-E14C-90B3-C2DA4B1A8700}"/>
                </a:ext>
              </a:extLst>
            </p:cNvPr>
            <p:cNvSpPr/>
            <p:nvPr/>
          </p:nvSpPr>
          <p:spPr>
            <a:xfrm>
              <a:off x="7734148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31B656B5-7D88-F44A-8419-6A8BAE510B49}"/>
                </a:ext>
              </a:extLst>
            </p:cNvPr>
            <p:cNvSpPr/>
            <p:nvPr/>
          </p:nvSpPr>
          <p:spPr>
            <a:xfrm>
              <a:off x="8108076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1EB7292D-A056-B54B-A725-39B4A68C1725}"/>
                </a:ext>
              </a:extLst>
            </p:cNvPr>
            <p:cNvSpPr/>
            <p:nvPr/>
          </p:nvSpPr>
          <p:spPr>
            <a:xfrm>
              <a:off x="8482013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31" name="Rectangle 130">
            <a:extLst>
              <a:ext uri="{FF2B5EF4-FFF2-40B4-BE49-F238E27FC236}">
                <a16:creationId xmlns:a16="http://schemas.microsoft.com/office/drawing/2014/main" id="{385425FB-5E36-3C46-9F31-9CF28373073B}"/>
              </a:ext>
            </a:extLst>
          </p:cNvPr>
          <p:cNvSpPr/>
          <p:nvPr/>
        </p:nvSpPr>
        <p:spPr>
          <a:xfrm>
            <a:off x="25558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Sequential Histogram Computation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sequential implementation of histogram computation reads all input elements one by one and updates the corresponding histogram bins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76DB38-4D5E-4A49-B8DF-F08F0677CF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60D041B9-D79E-C042-AFE7-4BB43C834EB7}"/>
              </a:ext>
            </a:extLst>
          </p:cNvPr>
          <p:cNvGrpSpPr/>
          <p:nvPr/>
        </p:nvGrpSpPr>
        <p:grpSpPr>
          <a:xfrm>
            <a:off x="107504" y="2184013"/>
            <a:ext cx="8899525" cy="381000"/>
            <a:chOff x="107504" y="2184013"/>
            <a:chExt cx="8899525" cy="381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43C1817-E6EC-E048-86E0-D1827BDB6C5B}"/>
                </a:ext>
              </a:extLst>
            </p:cNvPr>
            <p:cNvSpPr/>
            <p:nvPr/>
          </p:nvSpPr>
          <p:spPr>
            <a:xfrm>
              <a:off x="107504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I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50BA68C-009A-8A4E-8284-532AEA7AEEE4}"/>
                </a:ext>
              </a:extLst>
            </p:cNvPr>
            <p:cNvSpPr/>
            <p:nvPr/>
          </p:nvSpPr>
          <p:spPr>
            <a:xfrm>
              <a:off x="494710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 _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C2C8865-90AD-D44F-87DD-59BDDEFA8B0E}"/>
                </a:ext>
              </a:extLst>
            </p:cNvPr>
            <p:cNvSpPr/>
            <p:nvPr/>
          </p:nvSpPr>
          <p:spPr>
            <a:xfrm>
              <a:off x="881916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C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3A04FC3-D0F8-2F45-9C92-6C7A4A373E0F}"/>
                </a:ext>
              </a:extLst>
            </p:cNvPr>
            <p:cNvSpPr/>
            <p:nvPr/>
          </p:nvSpPr>
          <p:spPr>
            <a:xfrm>
              <a:off x="1269122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A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85C1EF6-B385-FA40-94A6-AA185329F25A}"/>
                </a:ext>
              </a:extLst>
            </p:cNvPr>
            <p:cNvSpPr/>
            <p:nvPr/>
          </p:nvSpPr>
          <p:spPr>
            <a:xfrm>
              <a:off x="1656328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L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9B0567E-1B12-6C4E-8ED3-CA29E68A4F16}"/>
                </a:ext>
              </a:extLst>
            </p:cNvPr>
            <p:cNvSpPr/>
            <p:nvPr/>
          </p:nvSpPr>
          <p:spPr>
            <a:xfrm>
              <a:off x="2043534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C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D6245CF-7A65-3449-B8A8-2811572176F7}"/>
                </a:ext>
              </a:extLst>
            </p:cNvPr>
            <p:cNvSpPr/>
            <p:nvPr/>
          </p:nvSpPr>
          <p:spPr>
            <a:xfrm>
              <a:off x="2430740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U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C8B6FC8-C65B-9E40-B644-1CE8440A4C95}"/>
                </a:ext>
              </a:extLst>
            </p:cNvPr>
            <p:cNvSpPr/>
            <p:nvPr/>
          </p:nvSpPr>
          <p:spPr>
            <a:xfrm>
              <a:off x="2817946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L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C5F70DF-9DF9-B74C-9334-BCD9EB1DBE49}"/>
                </a:ext>
              </a:extLst>
            </p:cNvPr>
            <p:cNvSpPr/>
            <p:nvPr/>
          </p:nvSpPr>
          <p:spPr>
            <a:xfrm>
              <a:off x="3205152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A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4928B92-4868-5F4F-86BA-F65EF9AB5230}"/>
                </a:ext>
              </a:extLst>
            </p:cNvPr>
            <p:cNvSpPr/>
            <p:nvPr/>
          </p:nvSpPr>
          <p:spPr>
            <a:xfrm>
              <a:off x="3592358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T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A55AB3D-AF36-404B-9B95-F5752D74AE2A}"/>
                </a:ext>
              </a:extLst>
            </p:cNvPr>
            <p:cNvSpPr/>
            <p:nvPr/>
          </p:nvSpPr>
          <p:spPr>
            <a:xfrm>
              <a:off x="3979564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E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A60C452-33D5-A148-B30D-65DA4B4CF027}"/>
                </a:ext>
              </a:extLst>
            </p:cNvPr>
            <p:cNvSpPr/>
            <p:nvPr/>
          </p:nvSpPr>
          <p:spPr>
            <a:xfrm>
              <a:off x="4366770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_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167C237-0163-8B45-BA57-4388971E62E8}"/>
                </a:ext>
              </a:extLst>
            </p:cNvPr>
            <p:cNvSpPr/>
            <p:nvPr/>
          </p:nvSpPr>
          <p:spPr>
            <a:xfrm>
              <a:off x="4753976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A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E94DA9-F4A8-9A4A-A307-65F868651D64}"/>
                </a:ext>
              </a:extLst>
            </p:cNvPr>
            <p:cNvSpPr/>
            <p:nvPr/>
          </p:nvSpPr>
          <p:spPr>
            <a:xfrm>
              <a:off x="5141182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 _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4A3B705-1679-094F-B19E-D1EBA25AD23B}"/>
                </a:ext>
              </a:extLst>
            </p:cNvPr>
            <p:cNvSpPr/>
            <p:nvPr/>
          </p:nvSpPr>
          <p:spPr>
            <a:xfrm>
              <a:off x="8238830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A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35EF014-D191-594D-B9AB-F39777D37F8C}"/>
                </a:ext>
              </a:extLst>
            </p:cNvPr>
            <p:cNvSpPr/>
            <p:nvPr/>
          </p:nvSpPr>
          <p:spPr>
            <a:xfrm>
              <a:off x="6690006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T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0A83FD2-54BA-8D47-9DF4-9CB0B6A29FEC}"/>
                </a:ext>
              </a:extLst>
            </p:cNvPr>
            <p:cNvSpPr/>
            <p:nvPr/>
          </p:nvSpPr>
          <p:spPr>
            <a:xfrm>
              <a:off x="6302800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S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AE13AB6-2768-4E43-B56C-798411D16975}"/>
                </a:ext>
              </a:extLst>
            </p:cNvPr>
            <p:cNvSpPr/>
            <p:nvPr/>
          </p:nvSpPr>
          <p:spPr>
            <a:xfrm>
              <a:off x="5915594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I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09E4132-705D-7C40-9128-9E460FECBCD4}"/>
                </a:ext>
              </a:extLst>
            </p:cNvPr>
            <p:cNvSpPr/>
            <p:nvPr/>
          </p:nvSpPr>
          <p:spPr>
            <a:xfrm>
              <a:off x="5528388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H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4223D0F-F629-1846-BF43-20CF2FB53FAE}"/>
                </a:ext>
              </a:extLst>
            </p:cNvPr>
            <p:cNvSpPr/>
            <p:nvPr/>
          </p:nvSpPr>
          <p:spPr>
            <a:xfrm>
              <a:off x="7851624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R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7D03E3C-B445-3C4D-AB6B-4FCF8BEF37A1}"/>
                </a:ext>
              </a:extLst>
            </p:cNvPr>
            <p:cNvSpPr/>
            <p:nvPr/>
          </p:nvSpPr>
          <p:spPr>
            <a:xfrm>
              <a:off x="7464418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G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8102636-71D1-8642-8B48-24FABA4FCDF8}"/>
                </a:ext>
              </a:extLst>
            </p:cNvPr>
            <p:cNvSpPr/>
            <p:nvPr/>
          </p:nvSpPr>
          <p:spPr>
            <a:xfrm>
              <a:off x="7077212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O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9C10220-B766-EF44-BC16-9AA82C7465DC}"/>
                </a:ext>
              </a:extLst>
            </p:cNvPr>
            <p:cNvSpPr/>
            <p:nvPr/>
          </p:nvSpPr>
          <p:spPr>
            <a:xfrm>
              <a:off x="8626029" y="2184013"/>
              <a:ext cx="381000" cy="381000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M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065D8950-D68A-A745-8C1F-99449867CB34}"/>
              </a:ext>
            </a:extLst>
          </p:cNvPr>
          <p:cNvGrpSpPr/>
          <p:nvPr/>
        </p:nvGrpSpPr>
        <p:grpSpPr>
          <a:xfrm>
            <a:off x="3704704" y="3270644"/>
            <a:ext cx="1734592" cy="760016"/>
            <a:chOff x="1835696" y="2276872"/>
            <a:chExt cx="1734592" cy="760016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457CC089-7193-054C-A160-6223A37C6707}"/>
                </a:ext>
              </a:extLst>
            </p:cNvPr>
            <p:cNvSpPr/>
            <p:nvPr/>
          </p:nvSpPr>
          <p:spPr>
            <a:xfrm>
              <a:off x="1835696" y="2276872"/>
              <a:ext cx="1734592" cy="76001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H" sz="1600" dirty="0">
                  <a:solidFill>
                    <a:sysClr val="windowText" lastClr="000000"/>
                  </a:solidFill>
                </a:rPr>
                <a:t>Thread 0</a:t>
              </a:r>
            </a:p>
          </p:txBody>
        </p:sp>
        <p:sp>
          <p:nvSpPr>
            <p:cNvPr id="75" name="Freeform 124">
              <a:extLst>
                <a:ext uri="{FF2B5EF4-FFF2-40B4-BE49-F238E27FC236}">
                  <a16:creationId xmlns:a16="http://schemas.microsoft.com/office/drawing/2014/main" id="{9A24B4DD-F234-D94F-BF92-CCDFF5155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3671" y="2421466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</p:grp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8A968DA0-C8C6-E048-9874-9E7606334AC9}"/>
              </a:ext>
            </a:extLst>
          </p:cNvPr>
          <p:cNvCxnSpPr>
            <a:cxnSpLocks/>
            <a:endCxn id="74" idx="0"/>
          </p:cNvCxnSpPr>
          <p:nvPr/>
        </p:nvCxnSpPr>
        <p:spPr>
          <a:xfrm>
            <a:off x="186433" y="2565013"/>
            <a:ext cx="4385567" cy="705631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:a16="http://schemas.microsoft.com/office/drawing/2014/main" id="{C0CD7385-901B-AA4A-8B59-EF038AC650D9}"/>
              </a:ext>
            </a:extLst>
          </p:cNvPr>
          <p:cNvSpPr txBox="1"/>
          <p:nvPr/>
        </p:nvSpPr>
        <p:spPr>
          <a:xfrm>
            <a:off x="6516216" y="2996952"/>
            <a:ext cx="1253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dirty="0">
                <a:solidFill>
                  <a:srgbClr val="0070C0"/>
                </a:solidFill>
              </a:rPr>
              <a:t>Iteration 1</a:t>
            </a:r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A21610A8-ACCC-ED4A-9127-A95D5CDBC3B3}"/>
              </a:ext>
            </a:extLst>
          </p:cNvPr>
          <p:cNvGrpSpPr/>
          <p:nvPr/>
        </p:nvGrpSpPr>
        <p:grpSpPr>
          <a:xfrm>
            <a:off x="446088" y="2565013"/>
            <a:ext cx="7323228" cy="2963257"/>
            <a:chOff x="446088" y="2565013"/>
            <a:chExt cx="7323228" cy="2963257"/>
          </a:xfrm>
        </p:grpSpPr>
        <p:cxnSp>
          <p:nvCxnSpPr>
            <p:cNvPr id="82" name="Straight Arrow Connector 81">
              <a:extLst>
                <a:ext uri="{FF2B5EF4-FFF2-40B4-BE49-F238E27FC236}">
                  <a16:creationId xmlns:a16="http://schemas.microsoft.com/office/drawing/2014/main" id="{8C825636-B9C4-A241-8D48-146020986CEC}"/>
                </a:ext>
              </a:extLst>
            </p:cNvPr>
            <p:cNvCxnSpPr>
              <a:cxnSpLocks/>
              <a:endCxn id="74" idx="0"/>
            </p:cNvCxnSpPr>
            <p:nvPr/>
          </p:nvCxnSpPr>
          <p:spPr>
            <a:xfrm>
              <a:off x="597596" y="2565013"/>
              <a:ext cx="3974404" cy="705631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37988373-0815-5749-801E-B1466EA3436C}"/>
                </a:ext>
              </a:extLst>
            </p:cNvPr>
            <p:cNvSpPr txBox="1"/>
            <p:nvPr/>
          </p:nvSpPr>
          <p:spPr>
            <a:xfrm>
              <a:off x="6516216" y="3545916"/>
              <a:ext cx="12531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H" dirty="0">
                  <a:solidFill>
                    <a:srgbClr val="C00000"/>
                  </a:solidFill>
                </a:rPr>
                <a:t>Iteration 2</a:t>
              </a:r>
            </a:p>
          </p:txBody>
        </p:sp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16483455-CF21-224A-AF7A-514D3D7D731A}"/>
                </a:ext>
              </a:extLst>
            </p:cNvPr>
            <p:cNvCxnSpPr>
              <a:cxnSpLocks/>
              <a:stCxn id="74" idx="4"/>
              <a:endCxn id="86" idx="0"/>
            </p:cNvCxnSpPr>
            <p:nvPr/>
          </p:nvCxnSpPr>
          <p:spPr>
            <a:xfrm flipH="1">
              <a:off x="446088" y="4030660"/>
              <a:ext cx="4125912" cy="1497610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8" name="Rectangle 127">
            <a:extLst>
              <a:ext uri="{FF2B5EF4-FFF2-40B4-BE49-F238E27FC236}">
                <a16:creationId xmlns:a16="http://schemas.microsoft.com/office/drawing/2014/main" id="{B10D2B42-725C-5E42-BFAA-B4CEA77F0260}"/>
              </a:ext>
            </a:extLst>
          </p:cNvPr>
          <p:cNvSpPr/>
          <p:nvPr/>
        </p:nvSpPr>
        <p:spPr>
          <a:xfrm>
            <a:off x="62951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1A585955-D10E-C847-A5FD-CDD75AC0F82B}"/>
              </a:ext>
            </a:extLst>
          </p:cNvPr>
          <p:cNvSpPr/>
          <p:nvPr/>
        </p:nvSpPr>
        <p:spPr>
          <a:xfrm>
            <a:off x="137737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DBBD35E8-51C5-634E-BE58-74EFAE864EFA}"/>
              </a:ext>
            </a:extLst>
          </p:cNvPr>
          <p:cNvSpPr/>
          <p:nvPr/>
        </p:nvSpPr>
        <p:spPr>
          <a:xfrm>
            <a:off x="362094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90DA3BD4-4447-B74E-87DE-330479D31619}"/>
              </a:ext>
            </a:extLst>
          </p:cNvPr>
          <p:cNvGrpSpPr/>
          <p:nvPr/>
        </p:nvGrpSpPr>
        <p:grpSpPr>
          <a:xfrm>
            <a:off x="1023046" y="2565013"/>
            <a:ext cx="6746270" cy="2963257"/>
            <a:chOff x="1023046" y="2565013"/>
            <a:chExt cx="6746270" cy="2963257"/>
          </a:xfrm>
        </p:grpSpPr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4A68F018-4215-AD4E-BA0A-6C9A7939F522}"/>
                </a:ext>
              </a:extLst>
            </p:cNvPr>
            <p:cNvCxnSpPr>
              <a:cxnSpLocks/>
              <a:stCxn id="74" idx="4"/>
              <a:endCxn id="33" idx="0"/>
            </p:cNvCxnSpPr>
            <p:nvPr/>
          </p:nvCxnSpPr>
          <p:spPr>
            <a:xfrm flipH="1">
              <a:off x="1567872" y="4030660"/>
              <a:ext cx="3004128" cy="1497610"/>
            </a:xfrm>
            <a:prstGeom prst="straightConnector1">
              <a:avLst/>
            </a:prstGeom>
            <a:ln w="28575">
              <a:solidFill>
                <a:schemeClr val="accent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Arrow Connector 82">
              <a:extLst>
                <a:ext uri="{FF2B5EF4-FFF2-40B4-BE49-F238E27FC236}">
                  <a16:creationId xmlns:a16="http://schemas.microsoft.com/office/drawing/2014/main" id="{C9D97FBD-0235-FD43-97AE-4B26982486EC}"/>
                </a:ext>
              </a:extLst>
            </p:cNvPr>
            <p:cNvCxnSpPr>
              <a:cxnSpLocks/>
              <a:endCxn id="74" idx="0"/>
            </p:cNvCxnSpPr>
            <p:nvPr/>
          </p:nvCxnSpPr>
          <p:spPr>
            <a:xfrm>
              <a:off x="1023046" y="2565013"/>
              <a:ext cx="3548954" cy="705631"/>
            </a:xfrm>
            <a:prstGeom prst="straightConnector1">
              <a:avLst/>
            </a:prstGeom>
            <a:ln w="28575">
              <a:solidFill>
                <a:schemeClr val="accent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A3515C7C-987F-5B41-88A5-8335E1F893C3}"/>
                </a:ext>
              </a:extLst>
            </p:cNvPr>
            <p:cNvSpPr txBox="1"/>
            <p:nvPr/>
          </p:nvSpPr>
          <p:spPr>
            <a:xfrm>
              <a:off x="6516216" y="4094880"/>
              <a:ext cx="12531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H" dirty="0">
                  <a:solidFill>
                    <a:schemeClr val="accent2"/>
                  </a:solidFill>
                </a:rPr>
                <a:t>Iteration 3</a:t>
              </a:r>
            </a:p>
          </p:txBody>
        </p:sp>
      </p:grp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91F71D08-3453-0A45-9564-27CC45C73CA9}"/>
              </a:ext>
            </a:extLst>
          </p:cNvPr>
          <p:cNvCxnSpPr>
            <a:cxnSpLocks/>
            <a:stCxn id="74" idx="4"/>
            <a:endCxn id="45" idx="0"/>
          </p:cNvCxnSpPr>
          <p:nvPr/>
        </p:nvCxnSpPr>
        <p:spPr>
          <a:xfrm flipH="1">
            <a:off x="3811440" y="4030660"/>
            <a:ext cx="760560" cy="149761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DAF306A7-2BA4-5348-9477-5E7A2A50840B}"/>
              </a:ext>
            </a:extLst>
          </p:cNvPr>
          <p:cNvCxnSpPr>
            <a:cxnSpLocks/>
            <a:endCxn id="74" idx="0"/>
          </p:cNvCxnSpPr>
          <p:nvPr/>
        </p:nvCxnSpPr>
        <p:spPr>
          <a:xfrm>
            <a:off x="1443733" y="2565013"/>
            <a:ext cx="3128267" cy="705631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0F14201B-1584-6D40-BC62-459C6EB03FD7}"/>
              </a:ext>
            </a:extLst>
          </p:cNvPr>
          <p:cNvSpPr txBox="1"/>
          <p:nvPr/>
        </p:nvSpPr>
        <p:spPr>
          <a:xfrm>
            <a:off x="6516216" y="4643844"/>
            <a:ext cx="12531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dirty="0">
                <a:solidFill>
                  <a:srgbClr val="7030A0"/>
                </a:solidFill>
              </a:rPr>
              <a:t>Iteration 4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0CE5F050-24C3-0D44-A39B-A2F502A766F7}"/>
              </a:ext>
            </a:extLst>
          </p:cNvPr>
          <p:cNvCxnSpPr>
            <a:cxnSpLocks/>
            <a:stCxn id="74" idx="4"/>
            <a:endCxn id="29" idx="0"/>
          </p:cNvCxnSpPr>
          <p:nvPr/>
        </p:nvCxnSpPr>
        <p:spPr>
          <a:xfrm flipH="1">
            <a:off x="820016" y="4030660"/>
            <a:ext cx="3751984" cy="1497610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087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56323" grpId="0" build="p"/>
      <p:bldP spid="99" grpId="0"/>
      <p:bldP spid="128" grpId="0" animBg="1"/>
      <p:bldP spid="129" grpId="0" animBg="1"/>
      <p:bldP spid="130" grpId="0" animBg="1"/>
      <p:bldP spid="10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Sequential Histogram Function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71535" y="1340768"/>
            <a:ext cx="8424936" cy="4608512"/>
          </a:xfrm>
        </p:spPr>
        <p:txBody>
          <a:bodyPr>
            <a:normAutofit fontScale="92500" lnSpcReduction="10000"/>
          </a:bodyPr>
          <a:lstStyle/>
          <a:p>
            <a:pPr marL="576263" indent="-576263">
              <a:buFontTx/>
              <a:buNone/>
              <a:defRPr/>
            </a:pPr>
            <a:r>
              <a:rPr lang="en-US" sz="18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void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histogram_calculation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8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unsigned int 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*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histo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, </a:t>
            </a:r>
          </a:p>
          <a:p>
            <a:pPr marL="576263" indent="-576263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                       </a:t>
            </a:r>
            <a:r>
              <a:rPr lang="en-US" sz="18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unsigned int 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*input, </a:t>
            </a:r>
          </a:p>
          <a:p>
            <a:pPr marL="576263" indent="-576263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                       </a:t>
            </a:r>
            <a:r>
              <a:rPr lang="en-US" sz="18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unsigned int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input_size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){</a:t>
            </a:r>
          </a:p>
          <a:p>
            <a:pPr marL="576263" indent="-576263">
              <a:buFontTx/>
              <a:buNone/>
              <a:defRPr/>
            </a:pPr>
            <a:endParaRPr lang="en-US" sz="1800" dirty="0">
              <a:latin typeface="Courier" pitchFamily="2" charset="0"/>
              <a:cs typeface="Courier New" pitchFamily="49" charset="0"/>
            </a:endParaRPr>
          </a:p>
          <a:p>
            <a:pPr marL="576263" indent="-576263"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int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= 0; </a:t>
            </a:r>
            <a:r>
              <a:rPr lang="en-US" sz="18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Loop index</a:t>
            </a:r>
          </a:p>
          <a:p>
            <a:pPr marL="576263" indent="-576263">
              <a:buFontTx/>
              <a:buNone/>
              <a:defRPr/>
            </a:pPr>
            <a:endParaRPr lang="en-US" sz="18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endParaRPr lang="en-US" sz="18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</a:t>
            </a:r>
            <a:r>
              <a:rPr lang="en-US" sz="1800" dirty="0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while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&lt;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input_size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){</a:t>
            </a:r>
          </a:p>
          <a:p>
            <a:pPr marL="0" indent="0">
              <a:buFontTx/>
              <a:buNone/>
              <a:defRPr/>
            </a:pPr>
            <a:endParaRPr lang="en-US" sz="18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    </a:t>
            </a:r>
            <a:r>
              <a:rPr lang="en-US" sz="18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unsigned int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val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= input[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];</a:t>
            </a:r>
          </a:p>
          <a:p>
            <a:pPr marL="0" indent="0">
              <a:buFontTx/>
              <a:buNone/>
              <a:defRPr/>
            </a:pPr>
            <a:endParaRPr lang="en-US" sz="18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   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histo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[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val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] += 1;</a:t>
            </a:r>
          </a:p>
          <a:p>
            <a:pPr marL="0" indent="0">
              <a:buFontTx/>
              <a:buNone/>
              <a:defRPr/>
            </a:pPr>
            <a:endParaRPr lang="en-US" sz="18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   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++;</a:t>
            </a: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}</a:t>
            </a: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}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7007867A-5E4E-544D-9736-EFACD325D6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50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08720"/>
          </a:xfrm>
        </p:spPr>
        <p:txBody>
          <a:bodyPr/>
          <a:lstStyle/>
          <a:p>
            <a:r>
              <a:rPr lang="en-US" dirty="0"/>
              <a:t>Parallel Histogram Computation: Iteration 1</a:t>
            </a:r>
          </a:p>
        </p:txBody>
      </p:sp>
      <p:sp>
        <p:nvSpPr>
          <p:cNvPr id="5734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Adjacent threads read adjacent input characters</a:t>
            </a:r>
          </a:p>
          <a:p>
            <a:pPr lvl="1"/>
            <a:r>
              <a:rPr lang="en-US" dirty="0"/>
              <a:t>Reads from the input array are </a:t>
            </a:r>
            <a:r>
              <a:rPr lang="en-US" dirty="0">
                <a:solidFill>
                  <a:srgbClr val="00B050"/>
                </a:solidFill>
              </a:rPr>
              <a:t>coalesced</a:t>
            </a:r>
          </a:p>
        </p:txBody>
      </p:sp>
      <p:sp>
        <p:nvSpPr>
          <p:cNvPr id="8" name="Rectangle 7"/>
          <p:cNvSpPr/>
          <p:nvPr/>
        </p:nvSpPr>
        <p:spPr>
          <a:xfrm>
            <a:off x="10750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I</a:t>
            </a:r>
          </a:p>
        </p:txBody>
      </p:sp>
      <p:sp>
        <p:nvSpPr>
          <p:cNvPr id="9" name="Rectangle 8"/>
          <p:cNvSpPr/>
          <p:nvPr/>
        </p:nvSpPr>
        <p:spPr>
          <a:xfrm>
            <a:off x="49471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 _</a:t>
            </a:r>
          </a:p>
        </p:txBody>
      </p:sp>
      <p:sp>
        <p:nvSpPr>
          <p:cNvPr id="10" name="Rectangle 9"/>
          <p:cNvSpPr/>
          <p:nvPr/>
        </p:nvSpPr>
        <p:spPr>
          <a:xfrm>
            <a:off x="88191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6912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5632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L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04353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3074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U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81794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L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20515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59235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97956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36677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_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75397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14118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 _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23883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69000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0280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91559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I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52838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H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85162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R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46441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07721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O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626029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M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23888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2951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99377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00344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36366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47" name="Rectangle 46"/>
          <p:cNvSpPr/>
          <p:nvPr/>
        </p:nvSpPr>
        <p:spPr>
          <a:xfrm>
            <a:off x="137737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173355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49" name="Rectangle 48"/>
          <p:cNvSpPr/>
          <p:nvPr/>
        </p:nvSpPr>
        <p:spPr>
          <a:xfrm>
            <a:off x="175130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11455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12522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249237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53" name="Rectangle 52"/>
          <p:cNvSpPr/>
          <p:nvPr/>
        </p:nvSpPr>
        <p:spPr>
          <a:xfrm>
            <a:off x="249915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286226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sp>
        <p:nvSpPr>
          <p:cNvPr id="55" name="Rectangle 54"/>
          <p:cNvSpPr/>
          <p:nvPr/>
        </p:nvSpPr>
        <p:spPr>
          <a:xfrm>
            <a:off x="287308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32242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57" name="Rectangle 56"/>
          <p:cNvSpPr/>
          <p:nvPr/>
        </p:nvSpPr>
        <p:spPr>
          <a:xfrm>
            <a:off x="324701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358140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59" name="Rectangle 58"/>
          <p:cNvSpPr/>
          <p:nvPr/>
        </p:nvSpPr>
        <p:spPr>
          <a:xfrm>
            <a:off x="362094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39481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J</a:t>
            </a:r>
          </a:p>
        </p:txBody>
      </p:sp>
      <p:sp>
        <p:nvSpPr>
          <p:cNvPr id="61" name="Rectangle 60"/>
          <p:cNvSpPr/>
          <p:nvPr/>
        </p:nvSpPr>
        <p:spPr>
          <a:xfrm>
            <a:off x="399486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31482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K</a:t>
            </a:r>
          </a:p>
        </p:txBody>
      </p:sp>
      <p:sp>
        <p:nvSpPr>
          <p:cNvPr id="63" name="Rectangle 62"/>
          <p:cNvSpPr/>
          <p:nvPr/>
        </p:nvSpPr>
        <p:spPr>
          <a:xfrm>
            <a:off x="436879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4716016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74272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5065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67" name="Rectangle 66"/>
          <p:cNvSpPr/>
          <p:nvPr/>
        </p:nvSpPr>
        <p:spPr>
          <a:xfrm>
            <a:off x="511665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5446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69" name="Rectangle 68"/>
          <p:cNvSpPr/>
          <p:nvPr/>
        </p:nvSpPr>
        <p:spPr>
          <a:xfrm>
            <a:off x="549058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5827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71" name="Rectangle 70"/>
          <p:cNvSpPr/>
          <p:nvPr/>
        </p:nvSpPr>
        <p:spPr>
          <a:xfrm>
            <a:off x="586450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208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P</a:t>
            </a:r>
          </a:p>
        </p:txBody>
      </p:sp>
      <p:sp>
        <p:nvSpPr>
          <p:cNvPr id="74" name="Rectangle 73"/>
          <p:cNvSpPr/>
          <p:nvPr/>
        </p:nvSpPr>
        <p:spPr>
          <a:xfrm>
            <a:off x="6589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Q</a:t>
            </a:r>
          </a:p>
        </p:txBody>
      </p:sp>
      <p:sp>
        <p:nvSpPr>
          <p:cNvPr id="76" name="Rectangle 75"/>
          <p:cNvSpPr/>
          <p:nvPr/>
        </p:nvSpPr>
        <p:spPr>
          <a:xfrm>
            <a:off x="695960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78" name="Rectangle 77"/>
          <p:cNvSpPr/>
          <p:nvPr/>
        </p:nvSpPr>
        <p:spPr>
          <a:xfrm>
            <a:off x="735084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7200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82" name="Rectangle 81"/>
          <p:cNvSpPr/>
          <p:nvPr/>
        </p:nvSpPr>
        <p:spPr>
          <a:xfrm>
            <a:off x="8091488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84" name="Rectangle 83"/>
          <p:cNvSpPr/>
          <p:nvPr/>
        </p:nvSpPr>
        <p:spPr>
          <a:xfrm>
            <a:off x="8472488" y="5928320"/>
            <a:ext cx="642046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V …</a:t>
            </a:r>
          </a:p>
        </p:txBody>
      </p:sp>
      <p:cxnSp>
        <p:nvCxnSpPr>
          <p:cNvPr id="88" name="Straight Arrow Connector 87"/>
          <p:cNvCxnSpPr>
            <a:cxnSpLocks/>
            <a:stCxn id="98" idx="4"/>
            <a:endCxn id="107" idx="0"/>
          </p:cNvCxnSpPr>
          <p:nvPr/>
        </p:nvCxnSpPr>
        <p:spPr>
          <a:xfrm flipH="1">
            <a:off x="446088" y="4030660"/>
            <a:ext cx="3096759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cxnSpLocks/>
            <a:stCxn id="102" idx="4"/>
            <a:endCxn id="59" idx="0"/>
          </p:cNvCxnSpPr>
          <p:nvPr/>
        </p:nvCxnSpPr>
        <p:spPr>
          <a:xfrm>
            <a:off x="1543473" y="4030660"/>
            <a:ext cx="2267967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>
            <a:cxnSpLocks/>
            <a:stCxn id="93" idx="4"/>
            <a:endCxn id="47" idx="0"/>
          </p:cNvCxnSpPr>
          <p:nvPr/>
        </p:nvCxnSpPr>
        <p:spPr>
          <a:xfrm flipH="1">
            <a:off x="1567872" y="4030660"/>
            <a:ext cx="3974349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>
            <a:cxnSpLocks/>
            <a:stCxn id="4" idx="4"/>
            <a:endCxn id="43" idx="0"/>
          </p:cNvCxnSpPr>
          <p:nvPr/>
        </p:nvCxnSpPr>
        <p:spPr>
          <a:xfrm flipH="1">
            <a:off x="820016" y="4030660"/>
            <a:ext cx="6721578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D7511976-D918-524E-AECD-733558469C0A}"/>
              </a:ext>
            </a:extLst>
          </p:cNvPr>
          <p:cNvGrpSpPr/>
          <p:nvPr/>
        </p:nvGrpSpPr>
        <p:grpSpPr>
          <a:xfrm>
            <a:off x="676177" y="3270644"/>
            <a:ext cx="7732713" cy="760016"/>
            <a:chOff x="583703" y="3742519"/>
            <a:chExt cx="7732713" cy="76001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6FB5F83-166A-1E4D-8B98-E989409EDF69}"/>
                </a:ext>
              </a:extLst>
            </p:cNvPr>
            <p:cNvGrpSpPr/>
            <p:nvPr/>
          </p:nvGrpSpPr>
          <p:grpSpPr>
            <a:xfrm>
              <a:off x="6581824" y="3742519"/>
              <a:ext cx="1734592" cy="760016"/>
              <a:chOff x="1835696" y="2276872"/>
              <a:chExt cx="1734592" cy="760016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50A59351-AA81-B140-A9F8-A8229C410D00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3</a:t>
                </a:r>
              </a:p>
            </p:txBody>
          </p:sp>
          <p:sp>
            <p:nvSpPr>
              <p:cNvPr id="91" name="Freeform 124">
                <a:extLst>
                  <a:ext uri="{FF2B5EF4-FFF2-40B4-BE49-F238E27FC236}">
                    <a16:creationId xmlns:a16="http://schemas.microsoft.com/office/drawing/2014/main" id="{75E7FEE7-8A30-9E47-BCE4-06B9E72CFB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0D34E672-6FA0-C64F-A1E8-69FEB2DE112E}"/>
                </a:ext>
              </a:extLst>
            </p:cNvPr>
            <p:cNvGrpSpPr/>
            <p:nvPr/>
          </p:nvGrpSpPr>
          <p:grpSpPr>
            <a:xfrm>
              <a:off x="4582451" y="3742519"/>
              <a:ext cx="1734592" cy="760016"/>
              <a:chOff x="1835696" y="2276872"/>
              <a:chExt cx="1734592" cy="760016"/>
            </a:xfrm>
          </p:grpSpPr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53C1593F-1A87-7947-9BE3-1819442E523E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2</a:t>
                </a:r>
              </a:p>
            </p:txBody>
          </p:sp>
          <p:sp>
            <p:nvSpPr>
              <p:cNvPr id="94" name="Freeform 124">
                <a:extLst>
                  <a:ext uri="{FF2B5EF4-FFF2-40B4-BE49-F238E27FC236}">
                    <a16:creationId xmlns:a16="http://schemas.microsoft.com/office/drawing/2014/main" id="{BEE1AFDF-380A-8043-90FC-C9B7482204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DB8077BE-9A8F-FA48-86A1-04A2CFF9349B}"/>
                </a:ext>
              </a:extLst>
            </p:cNvPr>
            <p:cNvGrpSpPr/>
            <p:nvPr/>
          </p:nvGrpSpPr>
          <p:grpSpPr>
            <a:xfrm>
              <a:off x="2583077" y="3742519"/>
              <a:ext cx="1734592" cy="760016"/>
              <a:chOff x="1835696" y="2276872"/>
              <a:chExt cx="1734592" cy="760016"/>
            </a:xfrm>
          </p:grpSpPr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137BE266-B361-E14D-BCBF-BAE32D546B69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1</a:t>
                </a:r>
              </a:p>
            </p:txBody>
          </p:sp>
          <p:sp>
            <p:nvSpPr>
              <p:cNvPr id="99" name="Freeform 124">
                <a:extLst>
                  <a:ext uri="{FF2B5EF4-FFF2-40B4-BE49-F238E27FC236}">
                    <a16:creationId xmlns:a16="http://schemas.microsoft.com/office/drawing/2014/main" id="{FD4C22E3-311D-A44B-BCC4-0C1674DE27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5DCE6598-25B2-3C4C-9110-43B25BA3C6D5}"/>
                </a:ext>
              </a:extLst>
            </p:cNvPr>
            <p:cNvGrpSpPr/>
            <p:nvPr/>
          </p:nvGrpSpPr>
          <p:grpSpPr>
            <a:xfrm>
              <a:off x="583703" y="3742519"/>
              <a:ext cx="1734592" cy="760016"/>
              <a:chOff x="1835696" y="2276872"/>
              <a:chExt cx="1734592" cy="760016"/>
            </a:xfrm>
          </p:grpSpPr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D9D70190-551E-AA45-9ACE-ABD9BD781651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0</a:t>
                </a:r>
              </a:p>
            </p:txBody>
          </p:sp>
          <p:sp>
            <p:nvSpPr>
              <p:cNvPr id="103" name="Freeform 124">
                <a:extLst>
                  <a:ext uri="{FF2B5EF4-FFF2-40B4-BE49-F238E27FC236}">
                    <a16:creationId xmlns:a16="http://schemas.microsoft.com/office/drawing/2014/main" id="{67D3C365-A2BA-CF42-A74C-8D03EFDEB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</p:grpSp>
      <p:cxnSp>
        <p:nvCxnSpPr>
          <p:cNvPr id="86" name="Straight Arrow Connector 85"/>
          <p:cNvCxnSpPr>
            <a:cxnSpLocks/>
            <a:endCxn id="98" idx="0"/>
          </p:cNvCxnSpPr>
          <p:nvPr/>
        </p:nvCxnSpPr>
        <p:spPr>
          <a:xfrm>
            <a:off x="597596" y="2565013"/>
            <a:ext cx="2945251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>
            <a:cxnSpLocks/>
            <a:endCxn id="93" idx="0"/>
          </p:cNvCxnSpPr>
          <p:nvPr/>
        </p:nvCxnSpPr>
        <p:spPr>
          <a:xfrm>
            <a:off x="1023046" y="2565013"/>
            <a:ext cx="4519175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cxnSpLocks/>
            <a:endCxn id="4" idx="0"/>
          </p:cNvCxnSpPr>
          <p:nvPr/>
        </p:nvCxnSpPr>
        <p:spPr>
          <a:xfrm>
            <a:off x="1443733" y="2565013"/>
            <a:ext cx="6097861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ectangle 105">
            <a:extLst>
              <a:ext uri="{FF2B5EF4-FFF2-40B4-BE49-F238E27FC236}">
                <a16:creationId xmlns:a16="http://schemas.microsoft.com/office/drawing/2014/main" id="{88F50D30-2541-FD46-92CB-E9ACF4CC8DCC}"/>
              </a:ext>
            </a:extLst>
          </p:cNvPr>
          <p:cNvSpPr/>
          <p:nvPr/>
        </p:nvSpPr>
        <p:spPr>
          <a:xfrm>
            <a:off x="24606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_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6E447F13-524E-0643-834D-C9578342F743}"/>
              </a:ext>
            </a:extLst>
          </p:cNvPr>
          <p:cNvSpPr/>
          <p:nvPr/>
        </p:nvSpPr>
        <p:spPr>
          <a:xfrm>
            <a:off x="25558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90" name="Straight Arrow Connector 89"/>
          <p:cNvCxnSpPr>
            <a:cxnSpLocks/>
            <a:endCxn id="102" idx="0"/>
          </p:cNvCxnSpPr>
          <p:nvPr/>
        </p:nvCxnSpPr>
        <p:spPr>
          <a:xfrm>
            <a:off x="186433" y="2565013"/>
            <a:ext cx="1357040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>
            <a:extLst>
              <a:ext uri="{FF2B5EF4-FFF2-40B4-BE49-F238E27FC236}">
                <a16:creationId xmlns:a16="http://schemas.microsoft.com/office/drawing/2014/main" id="{D21138F7-D979-084E-927D-28567C49316D}"/>
              </a:ext>
            </a:extLst>
          </p:cNvPr>
          <p:cNvSpPr/>
          <p:nvPr/>
        </p:nvSpPr>
        <p:spPr>
          <a:xfrm>
            <a:off x="623843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84DB569F-0669-2940-8C19-FEC926027CB2}"/>
              </a:ext>
            </a:extLst>
          </p:cNvPr>
          <p:cNvSpPr/>
          <p:nvPr/>
        </p:nvSpPr>
        <p:spPr>
          <a:xfrm>
            <a:off x="661236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AEDCDA46-2598-EB4E-8DCB-AB1223A4835F}"/>
              </a:ext>
            </a:extLst>
          </p:cNvPr>
          <p:cNvSpPr/>
          <p:nvPr/>
        </p:nvSpPr>
        <p:spPr>
          <a:xfrm>
            <a:off x="698629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A5D32A0C-D0F4-3141-8F7A-F19F88169B06}"/>
              </a:ext>
            </a:extLst>
          </p:cNvPr>
          <p:cNvSpPr/>
          <p:nvPr/>
        </p:nvSpPr>
        <p:spPr>
          <a:xfrm>
            <a:off x="736022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F26B8D81-411C-464B-B99F-F976ED64329E}"/>
              </a:ext>
            </a:extLst>
          </p:cNvPr>
          <p:cNvSpPr/>
          <p:nvPr/>
        </p:nvSpPr>
        <p:spPr>
          <a:xfrm>
            <a:off x="773414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5FA6D971-3BDD-E84D-A94B-EC46612ABA87}"/>
              </a:ext>
            </a:extLst>
          </p:cNvPr>
          <p:cNvSpPr/>
          <p:nvPr/>
        </p:nvSpPr>
        <p:spPr>
          <a:xfrm>
            <a:off x="810807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E78BBBC-FB74-AC45-9F0C-1E5D899677D1}"/>
              </a:ext>
            </a:extLst>
          </p:cNvPr>
          <p:cNvSpPr/>
          <p:nvPr/>
        </p:nvSpPr>
        <p:spPr>
          <a:xfrm>
            <a:off x="8482013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9" name="Slide Number Placeholder 3">
            <a:extLst>
              <a:ext uri="{FF2B5EF4-FFF2-40B4-BE49-F238E27FC236}">
                <a16:creationId xmlns:a16="http://schemas.microsoft.com/office/drawing/2014/main" id="{FEDA6AEC-D232-FC48-AD76-38089B2893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A302AC5-5F12-C044-B8C7-967152EABC64}"/>
              </a:ext>
            </a:extLst>
          </p:cNvPr>
          <p:cNvGrpSpPr/>
          <p:nvPr/>
        </p:nvGrpSpPr>
        <p:grpSpPr>
          <a:xfrm>
            <a:off x="254559" y="5528270"/>
            <a:ext cx="3746352" cy="381000"/>
            <a:chOff x="254559" y="5528270"/>
            <a:chExt cx="3746352" cy="381000"/>
          </a:xfrm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24E8C225-1746-9B4C-8756-1FF400DD5EEE}"/>
                </a:ext>
              </a:extLst>
            </p:cNvPr>
            <p:cNvSpPr/>
            <p:nvPr/>
          </p:nvSpPr>
          <p:spPr>
            <a:xfrm>
              <a:off x="628487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AF573EBC-B254-9348-923F-785F38C12A31}"/>
                </a:ext>
              </a:extLst>
            </p:cNvPr>
            <p:cNvSpPr/>
            <p:nvPr/>
          </p:nvSpPr>
          <p:spPr>
            <a:xfrm>
              <a:off x="1376343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03BC4C3A-5A0E-3247-81A2-14355D01A28C}"/>
                </a:ext>
              </a:extLst>
            </p:cNvPr>
            <p:cNvSpPr/>
            <p:nvPr/>
          </p:nvSpPr>
          <p:spPr>
            <a:xfrm>
              <a:off x="3619911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B7D6546F-32C3-854A-A410-7C66AF926E2E}"/>
                </a:ext>
              </a:extLst>
            </p:cNvPr>
            <p:cNvSpPr/>
            <p:nvPr/>
          </p:nvSpPr>
          <p:spPr>
            <a:xfrm>
              <a:off x="254559" y="5528270"/>
              <a:ext cx="381000" cy="381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>
                  <a:solidFill>
                    <a:schemeClr val="tx1"/>
                  </a:solidFill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4603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(Wrong) Parallel Histogram Kernel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71535" y="1340768"/>
            <a:ext cx="8424936" cy="4824536"/>
          </a:xfrm>
        </p:spPr>
        <p:txBody>
          <a:bodyPr>
            <a:normAutofit fontScale="85000" lnSpcReduction="10000"/>
          </a:bodyPr>
          <a:lstStyle/>
          <a:p>
            <a:pPr marL="576263" indent="-576263">
              <a:buFontTx/>
              <a:buNone/>
              <a:defRPr/>
            </a:pPr>
            <a:r>
              <a:rPr lang="en-US" sz="18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__global__ void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histogram_kernel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8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unsigned int 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*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histo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, </a:t>
            </a:r>
          </a:p>
          <a:p>
            <a:pPr marL="576263" indent="-576263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                       </a:t>
            </a:r>
            <a:r>
              <a:rPr lang="en-US" sz="18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unsigned int 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*input, </a:t>
            </a:r>
          </a:p>
          <a:p>
            <a:pPr marL="576263" indent="-576263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                       </a:t>
            </a:r>
            <a:r>
              <a:rPr lang="en-US" sz="18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unsigned int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input_size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){</a:t>
            </a:r>
          </a:p>
          <a:p>
            <a:pPr marL="576263" indent="-576263">
              <a:buFontTx/>
              <a:buNone/>
              <a:defRPr/>
            </a:pPr>
            <a:endParaRPr lang="en-US" sz="1800" dirty="0">
              <a:latin typeface="Courier" pitchFamily="2" charset="0"/>
              <a:cs typeface="Courier New" pitchFamily="49" charset="0"/>
            </a:endParaRPr>
          </a:p>
          <a:p>
            <a:pPr marL="576263" indent="-576263"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int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=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blockIdx.x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*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+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; </a:t>
            </a:r>
            <a:r>
              <a:rPr lang="en-US" sz="18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Thread index</a:t>
            </a:r>
          </a:p>
          <a:p>
            <a:pPr marL="576263" indent="-576263">
              <a:buFontTx/>
              <a:buNone/>
              <a:defRPr/>
            </a:pPr>
            <a:endParaRPr lang="en-US" sz="18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int stride =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*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gridDim.x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; </a:t>
            </a:r>
            <a:r>
              <a:rPr lang="en-US" sz="18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Total number of threads</a:t>
            </a:r>
          </a:p>
          <a:p>
            <a:pPr marL="0" indent="0">
              <a:buFontTx/>
              <a:buNone/>
              <a:defRPr/>
            </a:pPr>
            <a:endParaRPr lang="en-US" sz="18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</a:t>
            </a:r>
            <a:r>
              <a:rPr lang="en-US" sz="1800" dirty="0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while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&lt;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input_size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){</a:t>
            </a:r>
          </a:p>
          <a:p>
            <a:pPr marL="0" indent="0">
              <a:buFontTx/>
              <a:buNone/>
              <a:defRPr/>
            </a:pPr>
            <a:endParaRPr lang="en-US" sz="18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    </a:t>
            </a:r>
            <a:r>
              <a:rPr lang="en-US" sz="18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unsigned int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val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= input[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];</a:t>
            </a:r>
          </a:p>
          <a:p>
            <a:pPr marL="0" indent="0">
              <a:buFontTx/>
              <a:buNone/>
              <a:defRPr/>
            </a:pPr>
            <a:endParaRPr lang="en-US" sz="18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   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histo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[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val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] += 1;</a:t>
            </a:r>
          </a:p>
          <a:p>
            <a:pPr marL="0" indent="0">
              <a:buFontTx/>
              <a:buNone/>
              <a:defRPr/>
            </a:pPr>
            <a:endParaRPr lang="en-US" sz="18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   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+= stride;</a:t>
            </a: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}</a:t>
            </a: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}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85C46A-68B9-524C-AB16-B82D1E3704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64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08720"/>
          </a:xfrm>
        </p:spPr>
        <p:txBody>
          <a:bodyPr/>
          <a:lstStyle/>
          <a:p>
            <a:r>
              <a:rPr lang="en-US" dirty="0"/>
              <a:t>Parallel Histogram Computation: Iteration 2</a:t>
            </a:r>
          </a:p>
        </p:txBody>
      </p:sp>
      <p:sp>
        <p:nvSpPr>
          <p:cNvPr id="5734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All threads move to the next section of the input</a:t>
            </a:r>
          </a:p>
          <a:p>
            <a:pPr lvl="1"/>
            <a:r>
              <a:rPr lang="en-US" dirty="0"/>
              <a:t>Each thread moves to element </a:t>
            </a:r>
            <a:r>
              <a:rPr lang="en-US" dirty="0" err="1">
                <a:solidFill>
                  <a:srgbClr val="7030A0"/>
                </a:solidFill>
              </a:rPr>
              <a:t>threadID</a:t>
            </a:r>
            <a:r>
              <a:rPr lang="en-US" dirty="0">
                <a:solidFill>
                  <a:srgbClr val="7030A0"/>
                </a:solidFill>
              </a:rPr>
              <a:t> + #threads</a:t>
            </a:r>
          </a:p>
        </p:txBody>
      </p:sp>
      <p:sp>
        <p:nvSpPr>
          <p:cNvPr id="8" name="Rectangle 7"/>
          <p:cNvSpPr/>
          <p:nvPr/>
        </p:nvSpPr>
        <p:spPr>
          <a:xfrm>
            <a:off x="10750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I</a:t>
            </a:r>
          </a:p>
        </p:txBody>
      </p:sp>
      <p:sp>
        <p:nvSpPr>
          <p:cNvPr id="9" name="Rectangle 8"/>
          <p:cNvSpPr/>
          <p:nvPr/>
        </p:nvSpPr>
        <p:spPr>
          <a:xfrm>
            <a:off x="49471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 _</a:t>
            </a:r>
          </a:p>
        </p:txBody>
      </p:sp>
      <p:sp>
        <p:nvSpPr>
          <p:cNvPr id="10" name="Rectangle 9"/>
          <p:cNvSpPr/>
          <p:nvPr/>
        </p:nvSpPr>
        <p:spPr>
          <a:xfrm>
            <a:off x="88191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6912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5632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L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04353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C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3074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U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81794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L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20515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59235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97956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36677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_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75397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14118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 _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23883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A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690006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02800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91559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I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52838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H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851624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R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464418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077212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O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626029" y="2184013"/>
            <a:ext cx="381000" cy="381000"/>
          </a:xfrm>
          <a:prstGeom prst="rect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M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23888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2951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4" name="Rectangle 43"/>
          <p:cNvSpPr/>
          <p:nvPr/>
        </p:nvSpPr>
        <p:spPr>
          <a:xfrm>
            <a:off x="99377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45" name="Rectangle 44"/>
          <p:cNvSpPr/>
          <p:nvPr/>
        </p:nvSpPr>
        <p:spPr>
          <a:xfrm>
            <a:off x="100344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36366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47" name="Rectangle 46"/>
          <p:cNvSpPr/>
          <p:nvPr/>
        </p:nvSpPr>
        <p:spPr>
          <a:xfrm>
            <a:off x="137737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73355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49" name="Rectangle 48"/>
          <p:cNvSpPr/>
          <p:nvPr/>
        </p:nvSpPr>
        <p:spPr>
          <a:xfrm>
            <a:off x="175130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211455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51" name="Rectangle 50"/>
          <p:cNvSpPr/>
          <p:nvPr/>
        </p:nvSpPr>
        <p:spPr>
          <a:xfrm>
            <a:off x="212522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249237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F</a:t>
            </a:r>
          </a:p>
        </p:txBody>
      </p:sp>
      <p:sp>
        <p:nvSpPr>
          <p:cNvPr id="53" name="Rectangle 52"/>
          <p:cNvSpPr/>
          <p:nvPr/>
        </p:nvSpPr>
        <p:spPr>
          <a:xfrm>
            <a:off x="249915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286226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G</a:t>
            </a:r>
          </a:p>
        </p:txBody>
      </p:sp>
      <p:sp>
        <p:nvSpPr>
          <p:cNvPr id="55" name="Rectangle 54"/>
          <p:cNvSpPr/>
          <p:nvPr/>
        </p:nvSpPr>
        <p:spPr>
          <a:xfrm>
            <a:off x="287308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32242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57" name="Rectangle 56"/>
          <p:cNvSpPr/>
          <p:nvPr/>
        </p:nvSpPr>
        <p:spPr>
          <a:xfrm>
            <a:off x="324701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358140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59" name="Rectangle 58"/>
          <p:cNvSpPr/>
          <p:nvPr/>
        </p:nvSpPr>
        <p:spPr>
          <a:xfrm>
            <a:off x="362094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0" name="Rectangle 59"/>
          <p:cNvSpPr/>
          <p:nvPr/>
        </p:nvSpPr>
        <p:spPr>
          <a:xfrm>
            <a:off x="39481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J</a:t>
            </a:r>
          </a:p>
        </p:txBody>
      </p:sp>
      <p:sp>
        <p:nvSpPr>
          <p:cNvPr id="61" name="Rectangle 60"/>
          <p:cNvSpPr/>
          <p:nvPr/>
        </p:nvSpPr>
        <p:spPr>
          <a:xfrm>
            <a:off x="399486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31482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K</a:t>
            </a:r>
          </a:p>
        </p:txBody>
      </p:sp>
      <p:sp>
        <p:nvSpPr>
          <p:cNvPr id="63" name="Rectangle 62"/>
          <p:cNvSpPr/>
          <p:nvPr/>
        </p:nvSpPr>
        <p:spPr>
          <a:xfrm>
            <a:off x="436879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4716016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74272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5065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M</a:t>
            </a:r>
          </a:p>
        </p:txBody>
      </p:sp>
      <p:sp>
        <p:nvSpPr>
          <p:cNvPr id="67" name="Rectangle 66"/>
          <p:cNvSpPr/>
          <p:nvPr/>
        </p:nvSpPr>
        <p:spPr>
          <a:xfrm>
            <a:off x="511665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5446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69" name="Rectangle 68"/>
          <p:cNvSpPr/>
          <p:nvPr/>
        </p:nvSpPr>
        <p:spPr>
          <a:xfrm>
            <a:off x="549058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5827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O</a:t>
            </a:r>
          </a:p>
        </p:txBody>
      </p:sp>
      <p:sp>
        <p:nvSpPr>
          <p:cNvPr id="71" name="Rectangle 70"/>
          <p:cNvSpPr/>
          <p:nvPr/>
        </p:nvSpPr>
        <p:spPr>
          <a:xfrm>
            <a:off x="586450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6208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P</a:t>
            </a:r>
          </a:p>
        </p:txBody>
      </p:sp>
      <p:sp>
        <p:nvSpPr>
          <p:cNvPr id="74" name="Rectangle 73"/>
          <p:cNvSpPr/>
          <p:nvPr/>
        </p:nvSpPr>
        <p:spPr>
          <a:xfrm>
            <a:off x="65897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Q</a:t>
            </a:r>
          </a:p>
        </p:txBody>
      </p:sp>
      <p:sp>
        <p:nvSpPr>
          <p:cNvPr id="76" name="Rectangle 75"/>
          <p:cNvSpPr/>
          <p:nvPr/>
        </p:nvSpPr>
        <p:spPr>
          <a:xfrm>
            <a:off x="6959600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R</a:t>
            </a:r>
          </a:p>
        </p:txBody>
      </p:sp>
      <p:sp>
        <p:nvSpPr>
          <p:cNvPr id="78" name="Rectangle 77"/>
          <p:cNvSpPr/>
          <p:nvPr/>
        </p:nvSpPr>
        <p:spPr>
          <a:xfrm>
            <a:off x="7350845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S</a:t>
            </a:r>
          </a:p>
        </p:txBody>
      </p:sp>
      <p:sp>
        <p:nvSpPr>
          <p:cNvPr id="80" name="Rectangle 79"/>
          <p:cNvSpPr/>
          <p:nvPr/>
        </p:nvSpPr>
        <p:spPr>
          <a:xfrm>
            <a:off x="772001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82" name="Rectangle 81"/>
          <p:cNvSpPr/>
          <p:nvPr/>
        </p:nvSpPr>
        <p:spPr>
          <a:xfrm>
            <a:off x="8091488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U</a:t>
            </a:r>
          </a:p>
        </p:txBody>
      </p:sp>
      <p:sp>
        <p:nvSpPr>
          <p:cNvPr id="84" name="Rectangle 83"/>
          <p:cNvSpPr/>
          <p:nvPr/>
        </p:nvSpPr>
        <p:spPr>
          <a:xfrm>
            <a:off x="8472488" y="5928320"/>
            <a:ext cx="642046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V …</a:t>
            </a:r>
          </a:p>
        </p:txBody>
      </p:sp>
      <p:cxnSp>
        <p:nvCxnSpPr>
          <p:cNvPr id="88" name="Straight Arrow Connector 87"/>
          <p:cNvCxnSpPr>
            <a:cxnSpLocks/>
            <a:stCxn id="98" idx="4"/>
            <a:endCxn id="47" idx="0"/>
          </p:cNvCxnSpPr>
          <p:nvPr/>
        </p:nvCxnSpPr>
        <p:spPr>
          <a:xfrm flipH="1">
            <a:off x="1567872" y="4030660"/>
            <a:ext cx="1974975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cxnSpLocks/>
            <a:stCxn id="102" idx="4"/>
            <a:endCxn id="65" idx="0"/>
          </p:cNvCxnSpPr>
          <p:nvPr/>
        </p:nvCxnSpPr>
        <p:spPr>
          <a:xfrm>
            <a:off x="1543473" y="4030660"/>
            <a:ext cx="3389751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>
            <a:cxnSpLocks/>
            <a:stCxn id="93" idx="4"/>
            <a:endCxn id="113" idx="0"/>
          </p:cNvCxnSpPr>
          <p:nvPr/>
        </p:nvCxnSpPr>
        <p:spPr>
          <a:xfrm>
            <a:off x="5542221" y="4030660"/>
            <a:ext cx="2756355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>
            <a:cxnSpLocks/>
            <a:stCxn id="4" idx="4"/>
            <a:endCxn id="65" idx="0"/>
          </p:cNvCxnSpPr>
          <p:nvPr/>
        </p:nvCxnSpPr>
        <p:spPr>
          <a:xfrm flipH="1">
            <a:off x="4933224" y="4030660"/>
            <a:ext cx="2608370" cy="149761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D7511976-D918-524E-AECD-733558469C0A}"/>
              </a:ext>
            </a:extLst>
          </p:cNvPr>
          <p:cNvGrpSpPr/>
          <p:nvPr/>
        </p:nvGrpSpPr>
        <p:grpSpPr>
          <a:xfrm>
            <a:off x="676177" y="3270644"/>
            <a:ext cx="7732713" cy="760016"/>
            <a:chOff x="583703" y="3742519"/>
            <a:chExt cx="7732713" cy="76001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6FB5F83-166A-1E4D-8B98-E989409EDF69}"/>
                </a:ext>
              </a:extLst>
            </p:cNvPr>
            <p:cNvGrpSpPr/>
            <p:nvPr/>
          </p:nvGrpSpPr>
          <p:grpSpPr>
            <a:xfrm>
              <a:off x="6581824" y="3742519"/>
              <a:ext cx="1734592" cy="760016"/>
              <a:chOff x="1835696" y="2276872"/>
              <a:chExt cx="1734592" cy="760016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50A59351-AA81-B140-A9F8-A8229C410D00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3</a:t>
                </a:r>
              </a:p>
            </p:txBody>
          </p:sp>
          <p:sp>
            <p:nvSpPr>
              <p:cNvPr id="91" name="Freeform 124">
                <a:extLst>
                  <a:ext uri="{FF2B5EF4-FFF2-40B4-BE49-F238E27FC236}">
                    <a16:creationId xmlns:a16="http://schemas.microsoft.com/office/drawing/2014/main" id="{75E7FEE7-8A30-9E47-BCE4-06B9E72CFB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0D34E672-6FA0-C64F-A1E8-69FEB2DE112E}"/>
                </a:ext>
              </a:extLst>
            </p:cNvPr>
            <p:cNvGrpSpPr/>
            <p:nvPr/>
          </p:nvGrpSpPr>
          <p:grpSpPr>
            <a:xfrm>
              <a:off x="4582451" y="3742519"/>
              <a:ext cx="1734592" cy="760016"/>
              <a:chOff x="1835696" y="2276872"/>
              <a:chExt cx="1734592" cy="760016"/>
            </a:xfrm>
          </p:grpSpPr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53C1593F-1A87-7947-9BE3-1819442E523E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2</a:t>
                </a:r>
              </a:p>
            </p:txBody>
          </p:sp>
          <p:sp>
            <p:nvSpPr>
              <p:cNvPr id="94" name="Freeform 124">
                <a:extLst>
                  <a:ext uri="{FF2B5EF4-FFF2-40B4-BE49-F238E27FC236}">
                    <a16:creationId xmlns:a16="http://schemas.microsoft.com/office/drawing/2014/main" id="{BEE1AFDF-380A-8043-90FC-C9B7482204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DB8077BE-9A8F-FA48-86A1-04A2CFF9349B}"/>
                </a:ext>
              </a:extLst>
            </p:cNvPr>
            <p:cNvGrpSpPr/>
            <p:nvPr/>
          </p:nvGrpSpPr>
          <p:grpSpPr>
            <a:xfrm>
              <a:off x="2583077" y="3742519"/>
              <a:ext cx="1734592" cy="760016"/>
              <a:chOff x="1835696" y="2276872"/>
              <a:chExt cx="1734592" cy="760016"/>
            </a:xfrm>
          </p:grpSpPr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137BE266-B361-E14D-BCBF-BAE32D546B69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1</a:t>
                </a:r>
              </a:p>
            </p:txBody>
          </p:sp>
          <p:sp>
            <p:nvSpPr>
              <p:cNvPr id="99" name="Freeform 124">
                <a:extLst>
                  <a:ext uri="{FF2B5EF4-FFF2-40B4-BE49-F238E27FC236}">
                    <a16:creationId xmlns:a16="http://schemas.microsoft.com/office/drawing/2014/main" id="{FD4C22E3-311D-A44B-BCC4-0C1674DE27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5DCE6598-25B2-3C4C-9110-43B25BA3C6D5}"/>
                </a:ext>
              </a:extLst>
            </p:cNvPr>
            <p:cNvGrpSpPr/>
            <p:nvPr/>
          </p:nvGrpSpPr>
          <p:grpSpPr>
            <a:xfrm>
              <a:off x="583703" y="3742519"/>
              <a:ext cx="1734592" cy="760016"/>
              <a:chOff x="1835696" y="2276872"/>
              <a:chExt cx="1734592" cy="760016"/>
            </a:xfrm>
          </p:grpSpPr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D9D70190-551E-AA45-9ACE-ABD9BD781651}"/>
                  </a:ext>
                </a:extLst>
              </p:cNvPr>
              <p:cNvSpPr/>
              <p:nvPr/>
            </p:nvSpPr>
            <p:spPr>
              <a:xfrm>
                <a:off x="1835696" y="2276872"/>
                <a:ext cx="1734592" cy="760016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H" sz="1600" dirty="0">
                    <a:solidFill>
                      <a:sysClr val="windowText" lastClr="000000"/>
                    </a:solidFill>
                  </a:rPr>
                  <a:t>Thread 0</a:t>
                </a:r>
              </a:p>
            </p:txBody>
          </p:sp>
          <p:sp>
            <p:nvSpPr>
              <p:cNvPr id="103" name="Freeform 124">
                <a:extLst>
                  <a:ext uri="{FF2B5EF4-FFF2-40B4-BE49-F238E27FC236}">
                    <a16:creationId xmlns:a16="http://schemas.microsoft.com/office/drawing/2014/main" id="{67D3C365-A2BA-CF42-A74C-8D03EFDEB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671" y="2421466"/>
                <a:ext cx="73025" cy="468000"/>
              </a:xfrm>
              <a:custGeom>
                <a:avLst/>
                <a:gdLst>
                  <a:gd name="T0" fmla="*/ 56 w 208"/>
                  <a:gd name="T1" fmla="*/ 0 h 1536"/>
                  <a:gd name="T2" fmla="*/ 200 w 208"/>
                  <a:gd name="T3" fmla="*/ 192 h 1536"/>
                  <a:gd name="T4" fmla="*/ 8 w 208"/>
                  <a:gd name="T5" fmla="*/ 336 h 1536"/>
                  <a:gd name="T6" fmla="*/ 152 w 208"/>
                  <a:gd name="T7" fmla="*/ 528 h 1536"/>
                  <a:gd name="T8" fmla="*/ 8 w 208"/>
                  <a:gd name="T9" fmla="*/ 720 h 1536"/>
                  <a:gd name="T10" fmla="*/ 152 w 208"/>
                  <a:gd name="T11" fmla="*/ 816 h 1536"/>
                  <a:gd name="T12" fmla="*/ 56 w 208"/>
                  <a:gd name="T13" fmla="*/ 960 h 1536"/>
                  <a:gd name="T14" fmla="*/ 152 w 208"/>
                  <a:gd name="T15" fmla="*/ 1104 h 1536"/>
                  <a:gd name="T16" fmla="*/ 8 w 208"/>
                  <a:gd name="T17" fmla="*/ 1248 h 1536"/>
                  <a:gd name="T18" fmla="*/ 104 w 208"/>
                  <a:gd name="T19" fmla="*/ 1344 h 1536"/>
                  <a:gd name="T20" fmla="*/ 56 w 208"/>
                  <a:gd name="T21" fmla="*/ 1536 h 1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08"/>
                  <a:gd name="T34" fmla="*/ 0 h 1536"/>
                  <a:gd name="T35" fmla="*/ 208 w 208"/>
                  <a:gd name="T36" fmla="*/ 1536 h 1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08" h="1536">
                    <a:moveTo>
                      <a:pt x="56" y="0"/>
                    </a:moveTo>
                    <a:cubicBezTo>
                      <a:pt x="132" y="68"/>
                      <a:pt x="208" y="136"/>
                      <a:pt x="200" y="192"/>
                    </a:cubicBezTo>
                    <a:cubicBezTo>
                      <a:pt x="192" y="248"/>
                      <a:pt x="16" y="280"/>
                      <a:pt x="8" y="336"/>
                    </a:cubicBezTo>
                    <a:cubicBezTo>
                      <a:pt x="0" y="392"/>
                      <a:pt x="152" y="464"/>
                      <a:pt x="152" y="528"/>
                    </a:cubicBezTo>
                    <a:cubicBezTo>
                      <a:pt x="152" y="592"/>
                      <a:pt x="8" y="672"/>
                      <a:pt x="8" y="720"/>
                    </a:cubicBezTo>
                    <a:cubicBezTo>
                      <a:pt x="8" y="768"/>
                      <a:pt x="144" y="776"/>
                      <a:pt x="152" y="816"/>
                    </a:cubicBezTo>
                    <a:cubicBezTo>
                      <a:pt x="160" y="856"/>
                      <a:pt x="56" y="912"/>
                      <a:pt x="56" y="960"/>
                    </a:cubicBezTo>
                    <a:cubicBezTo>
                      <a:pt x="56" y="1008"/>
                      <a:pt x="160" y="1056"/>
                      <a:pt x="152" y="1104"/>
                    </a:cubicBezTo>
                    <a:cubicBezTo>
                      <a:pt x="144" y="1152"/>
                      <a:pt x="16" y="1208"/>
                      <a:pt x="8" y="1248"/>
                    </a:cubicBezTo>
                    <a:cubicBezTo>
                      <a:pt x="0" y="1288"/>
                      <a:pt x="96" y="1296"/>
                      <a:pt x="104" y="1344"/>
                    </a:cubicBezTo>
                    <a:cubicBezTo>
                      <a:pt x="112" y="1392"/>
                      <a:pt x="40" y="1496"/>
                      <a:pt x="56" y="1536"/>
                    </a:cubicBezTo>
                  </a:path>
                </a:pathLst>
              </a:custGeom>
              <a:noFill/>
              <a:ln w="28440">
                <a:solidFill>
                  <a:srgbClr val="00B05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>
                  <a:latin typeface="Calibri" charset="0"/>
                </a:endParaRPr>
              </a:p>
            </p:txBody>
          </p:sp>
        </p:grpSp>
      </p:grpSp>
      <p:cxnSp>
        <p:nvCxnSpPr>
          <p:cNvPr id="86" name="Straight Arrow Connector 85"/>
          <p:cNvCxnSpPr>
            <a:cxnSpLocks/>
            <a:stCxn id="13" idx="2"/>
            <a:endCxn id="98" idx="0"/>
          </p:cNvCxnSpPr>
          <p:nvPr/>
        </p:nvCxnSpPr>
        <p:spPr>
          <a:xfrm>
            <a:off x="2234034" y="2565013"/>
            <a:ext cx="1308813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>
            <a:cxnSpLocks/>
            <a:stCxn id="14" idx="2"/>
            <a:endCxn id="93" idx="0"/>
          </p:cNvCxnSpPr>
          <p:nvPr/>
        </p:nvCxnSpPr>
        <p:spPr>
          <a:xfrm>
            <a:off x="2621240" y="2565013"/>
            <a:ext cx="2920981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cxnSpLocks/>
            <a:stCxn id="15" idx="2"/>
            <a:endCxn id="4" idx="0"/>
          </p:cNvCxnSpPr>
          <p:nvPr/>
        </p:nvCxnSpPr>
        <p:spPr>
          <a:xfrm>
            <a:off x="3008446" y="2565013"/>
            <a:ext cx="4533148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Rectangle 105">
            <a:extLst>
              <a:ext uri="{FF2B5EF4-FFF2-40B4-BE49-F238E27FC236}">
                <a16:creationId xmlns:a16="http://schemas.microsoft.com/office/drawing/2014/main" id="{88F50D30-2541-FD46-92CB-E9ACF4CC8DCC}"/>
              </a:ext>
            </a:extLst>
          </p:cNvPr>
          <p:cNvSpPr/>
          <p:nvPr/>
        </p:nvSpPr>
        <p:spPr>
          <a:xfrm>
            <a:off x="246063" y="5928320"/>
            <a:ext cx="3810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_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6E447F13-524E-0643-834D-C9578342F743}"/>
              </a:ext>
            </a:extLst>
          </p:cNvPr>
          <p:cNvSpPr/>
          <p:nvPr/>
        </p:nvSpPr>
        <p:spPr>
          <a:xfrm>
            <a:off x="25558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cxnSp>
        <p:nvCxnSpPr>
          <p:cNvPr id="90" name="Straight Arrow Connector 89"/>
          <p:cNvCxnSpPr>
            <a:cxnSpLocks/>
            <a:stCxn id="12" idx="2"/>
            <a:endCxn id="102" idx="0"/>
          </p:cNvCxnSpPr>
          <p:nvPr/>
        </p:nvCxnSpPr>
        <p:spPr>
          <a:xfrm flipH="1">
            <a:off x="1543473" y="2565013"/>
            <a:ext cx="303355" cy="70563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>
            <a:extLst>
              <a:ext uri="{FF2B5EF4-FFF2-40B4-BE49-F238E27FC236}">
                <a16:creationId xmlns:a16="http://schemas.microsoft.com/office/drawing/2014/main" id="{D21138F7-D979-084E-927D-28567C49316D}"/>
              </a:ext>
            </a:extLst>
          </p:cNvPr>
          <p:cNvSpPr/>
          <p:nvPr/>
        </p:nvSpPr>
        <p:spPr>
          <a:xfrm>
            <a:off x="623843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84DB569F-0669-2940-8C19-FEC926027CB2}"/>
              </a:ext>
            </a:extLst>
          </p:cNvPr>
          <p:cNvSpPr/>
          <p:nvPr/>
        </p:nvSpPr>
        <p:spPr>
          <a:xfrm>
            <a:off x="6612364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AEDCDA46-2598-EB4E-8DCB-AB1223A4835F}"/>
              </a:ext>
            </a:extLst>
          </p:cNvPr>
          <p:cNvSpPr/>
          <p:nvPr/>
        </p:nvSpPr>
        <p:spPr>
          <a:xfrm>
            <a:off x="698629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A5D32A0C-D0F4-3141-8F7A-F19F88169B06}"/>
              </a:ext>
            </a:extLst>
          </p:cNvPr>
          <p:cNvSpPr/>
          <p:nvPr/>
        </p:nvSpPr>
        <p:spPr>
          <a:xfrm>
            <a:off x="736022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F26B8D81-411C-464B-B99F-F976ED64329E}"/>
              </a:ext>
            </a:extLst>
          </p:cNvPr>
          <p:cNvSpPr/>
          <p:nvPr/>
        </p:nvSpPr>
        <p:spPr>
          <a:xfrm>
            <a:off x="773414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5FA6D971-3BDD-E84D-A94B-EC46612ABA87}"/>
              </a:ext>
            </a:extLst>
          </p:cNvPr>
          <p:cNvSpPr/>
          <p:nvPr/>
        </p:nvSpPr>
        <p:spPr>
          <a:xfrm>
            <a:off x="8108076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E78BBBC-FB74-AC45-9F0C-1E5D899677D1}"/>
              </a:ext>
            </a:extLst>
          </p:cNvPr>
          <p:cNvSpPr/>
          <p:nvPr/>
        </p:nvSpPr>
        <p:spPr>
          <a:xfrm>
            <a:off x="8482013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BE6EB0B-A25E-1546-8942-EBD3250B405D}"/>
              </a:ext>
            </a:extLst>
          </p:cNvPr>
          <p:cNvSpPr txBox="1"/>
          <p:nvPr/>
        </p:nvSpPr>
        <p:spPr>
          <a:xfrm>
            <a:off x="2163649" y="4479503"/>
            <a:ext cx="4816703" cy="461665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none" rtlCol="0">
            <a:spAutoFit/>
          </a:bodyPr>
          <a:lstStyle/>
          <a:p>
            <a:r>
              <a:rPr lang="en-CH" sz="2400" dirty="0"/>
              <a:t>We need to use </a:t>
            </a:r>
            <a:r>
              <a:rPr lang="en-CH" sz="2400" dirty="0">
                <a:solidFill>
                  <a:srgbClr val="C00000"/>
                </a:solidFill>
              </a:rPr>
              <a:t>atomic operations</a:t>
            </a:r>
          </a:p>
        </p:txBody>
      </p:sp>
      <p:sp>
        <p:nvSpPr>
          <p:cNvPr id="104" name="Slide Number Placeholder 3">
            <a:extLst>
              <a:ext uri="{FF2B5EF4-FFF2-40B4-BE49-F238E27FC236}">
                <a16:creationId xmlns:a16="http://schemas.microsoft.com/office/drawing/2014/main" id="{5289099E-8870-0D4A-A22B-4E61F05B79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0C798CD8-A4F5-1843-8940-B5442BD7CAAC}"/>
              </a:ext>
            </a:extLst>
          </p:cNvPr>
          <p:cNvSpPr/>
          <p:nvPr/>
        </p:nvSpPr>
        <p:spPr>
          <a:xfrm>
            <a:off x="1375948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BA5F8FA6-54B9-2E47-8C20-DCA998D11A97}"/>
              </a:ext>
            </a:extLst>
          </p:cNvPr>
          <p:cNvSpPr/>
          <p:nvPr/>
        </p:nvSpPr>
        <p:spPr>
          <a:xfrm>
            <a:off x="4741300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43F132FB-A305-D34F-82B2-46EF8ACB0D07}"/>
              </a:ext>
            </a:extLst>
          </p:cNvPr>
          <p:cNvSpPr/>
          <p:nvPr/>
        </p:nvSpPr>
        <p:spPr>
          <a:xfrm>
            <a:off x="8106652" y="5528270"/>
            <a:ext cx="3810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4781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2600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  <p:bldP spid="36" grpId="0" animBg="1"/>
      <p:bldP spid="117" grpId="0" animBg="1"/>
      <p:bldP spid="118" grpId="0" animBg="1"/>
      <p:bldP spid="118" grpId="1" animBg="1"/>
      <p:bldP spid="11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(Correct) Parallel Histogram Kernel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71535" y="1340768"/>
            <a:ext cx="8424936" cy="4824536"/>
          </a:xfrm>
        </p:spPr>
        <p:txBody>
          <a:bodyPr>
            <a:normAutofit fontScale="85000" lnSpcReduction="10000"/>
          </a:bodyPr>
          <a:lstStyle/>
          <a:p>
            <a:pPr marL="576263" indent="-576263">
              <a:buFontTx/>
              <a:buNone/>
              <a:defRPr/>
            </a:pPr>
            <a:r>
              <a:rPr lang="en-US" sz="18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__global__ void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histogram_kernel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8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unsigned int 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*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histo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, </a:t>
            </a:r>
          </a:p>
          <a:p>
            <a:pPr marL="576263" indent="-576263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                       </a:t>
            </a:r>
            <a:r>
              <a:rPr lang="en-US" sz="18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unsigned int 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*input, </a:t>
            </a:r>
          </a:p>
          <a:p>
            <a:pPr marL="576263" indent="-576263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                       </a:t>
            </a:r>
            <a:r>
              <a:rPr lang="en-US" sz="18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unsigned int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input_size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){</a:t>
            </a:r>
          </a:p>
          <a:p>
            <a:pPr marL="576263" indent="-576263">
              <a:buFontTx/>
              <a:buNone/>
              <a:defRPr/>
            </a:pPr>
            <a:endParaRPr lang="en-US" sz="1800" dirty="0">
              <a:latin typeface="Courier" pitchFamily="2" charset="0"/>
              <a:cs typeface="Courier New" pitchFamily="49" charset="0"/>
            </a:endParaRPr>
          </a:p>
          <a:p>
            <a:pPr marL="576263" indent="-576263"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int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=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blockIdx.x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*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+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; </a:t>
            </a:r>
            <a:r>
              <a:rPr lang="en-US" sz="18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Thread index</a:t>
            </a:r>
          </a:p>
          <a:p>
            <a:pPr marL="576263" indent="-576263">
              <a:buFontTx/>
              <a:buNone/>
              <a:defRPr/>
            </a:pPr>
            <a:endParaRPr lang="en-US" sz="18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int stride =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*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gridDim.x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; </a:t>
            </a:r>
            <a:r>
              <a:rPr lang="en-US" sz="18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Total number of threads</a:t>
            </a:r>
          </a:p>
          <a:p>
            <a:pPr marL="0" indent="0">
              <a:buFontTx/>
              <a:buNone/>
              <a:defRPr/>
            </a:pPr>
            <a:endParaRPr lang="en-US" sz="18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</a:t>
            </a:r>
            <a:r>
              <a:rPr lang="en-US" sz="1800" dirty="0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while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&lt;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input_size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){</a:t>
            </a:r>
          </a:p>
          <a:p>
            <a:pPr marL="0" indent="0">
              <a:buFontTx/>
              <a:buNone/>
              <a:defRPr/>
            </a:pPr>
            <a:endParaRPr lang="en-US" sz="18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    </a:t>
            </a:r>
            <a:r>
              <a:rPr lang="en-US" sz="18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unsigned int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val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= input[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];</a:t>
            </a:r>
          </a:p>
          <a:p>
            <a:pPr marL="0" indent="0">
              <a:buFontTx/>
              <a:buNone/>
              <a:defRPr/>
            </a:pPr>
            <a:endParaRPr lang="en-US" sz="18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   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histo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[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val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] += 1;</a:t>
            </a:r>
          </a:p>
          <a:p>
            <a:pPr marL="0" indent="0">
              <a:buFontTx/>
              <a:buNone/>
              <a:defRPr/>
            </a:pPr>
            <a:endParaRPr lang="en-US" sz="18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     </a:t>
            </a:r>
            <a:r>
              <a:rPr lang="en-US" sz="18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800" dirty="0">
                <a:latin typeface="Courier" pitchFamily="2" charset="0"/>
                <a:cs typeface="Courier New" pitchFamily="49" charset="0"/>
              </a:rPr>
              <a:t> += stride;</a:t>
            </a: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   }</a:t>
            </a:r>
          </a:p>
          <a:p>
            <a:pPr marL="0" indent="0">
              <a:buFontTx/>
              <a:buNone/>
              <a:defRPr/>
            </a:pPr>
            <a:r>
              <a:rPr lang="en-US" sz="1800" dirty="0">
                <a:latin typeface="Courier" pitchFamily="2" charset="0"/>
                <a:cs typeface="Courier New" pitchFamily="49" charset="0"/>
              </a:rPr>
              <a:t>}</a:t>
            </a:r>
          </a:p>
        </p:txBody>
      </p:sp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EF9E76B4-22A7-2C4D-84D7-7F670BA1FC91}"/>
              </a:ext>
            </a:extLst>
          </p:cNvPr>
          <p:cNvSpPr txBox="1">
            <a:spLocks/>
          </p:cNvSpPr>
          <p:nvPr/>
        </p:nvSpPr>
        <p:spPr bwMode="auto">
          <a:xfrm>
            <a:off x="1259633" y="4365104"/>
            <a:ext cx="3168352" cy="2880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576263" indent="-576263">
              <a:buNone/>
              <a:defRPr/>
            </a:pPr>
            <a:r>
              <a:rPr lang="en-US" sz="1600" dirty="0" err="1">
                <a:latin typeface="Courier" pitchFamily="2" charset="0"/>
                <a:cs typeface="Courier New" pitchFamily="49" charset="0"/>
              </a:rPr>
              <a:t>atomicAdd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(&amp;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histo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[</a:t>
            </a:r>
            <a:r>
              <a:rPr lang="en-US" sz="1600" dirty="0" err="1">
                <a:latin typeface="Courier" pitchFamily="2" charset="0"/>
                <a:cs typeface="Courier New" pitchFamily="49" charset="0"/>
              </a:rPr>
              <a:t>val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], </a:t>
            </a:r>
            <a:r>
              <a:rPr lang="en-US" sz="1600" dirty="0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1</a:t>
            </a:r>
            <a:r>
              <a:rPr lang="en-US" sz="1600" dirty="0">
                <a:latin typeface="Courier" pitchFamily="2" charset="0"/>
                <a:cs typeface="Courier New" pitchFamily="49" charset="0"/>
              </a:rPr>
              <a:t>);</a:t>
            </a:r>
          </a:p>
          <a:p>
            <a:pPr marL="576263" indent="-576263">
              <a:buFontTx/>
              <a:buNone/>
              <a:defRPr/>
            </a:pPr>
            <a:endParaRPr lang="en-US" sz="1500" kern="0" dirty="0">
              <a:latin typeface="Courier" pitchFamily="2" charset="0"/>
              <a:cs typeface="Courier New" pitchFamily="49" charset="0"/>
            </a:endParaRP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81120DCB-C882-E04D-A3F4-379736058B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41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Atomic Operations on DRAM</a:t>
            </a:r>
          </a:p>
        </p:txBody>
      </p:sp>
      <p:sp>
        <p:nvSpPr>
          <p:cNvPr id="64515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Load-Modify-Store has two full memory access delays </a:t>
            </a:r>
          </a:p>
          <a:p>
            <a:pPr lvl="1"/>
            <a:r>
              <a:rPr lang="en-US" dirty="0"/>
              <a:t>All atomic operations on the same variable (RAM location) are serialized</a:t>
            </a:r>
          </a:p>
        </p:txBody>
      </p:sp>
      <p:sp>
        <p:nvSpPr>
          <p:cNvPr id="7" name="Rectangle 6"/>
          <p:cNvSpPr/>
          <p:nvPr/>
        </p:nvSpPr>
        <p:spPr>
          <a:xfrm>
            <a:off x="180528" y="3788296"/>
            <a:ext cx="13716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52128" y="3788296"/>
            <a:ext cx="228600" cy="2286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64519" name="TextBox 7"/>
          <p:cNvSpPr txBox="1">
            <a:spLocks noChangeArrowheads="1"/>
          </p:cNvSpPr>
          <p:nvPr/>
        </p:nvSpPr>
        <p:spPr bwMode="auto">
          <a:xfrm>
            <a:off x="256728" y="3407296"/>
            <a:ext cx="1371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600">
                <a:solidFill>
                  <a:schemeClr val="tx1"/>
                </a:solidFill>
                <a:cs typeface="Arial" pitchFamily="34" charset="0"/>
              </a:rPr>
              <a:t>DRAM delay</a:t>
            </a:r>
          </a:p>
        </p:txBody>
      </p:sp>
      <p:sp>
        <p:nvSpPr>
          <p:cNvPr id="9" name="Rectangle 8"/>
          <p:cNvSpPr/>
          <p:nvPr/>
        </p:nvSpPr>
        <p:spPr>
          <a:xfrm>
            <a:off x="1780728" y="3788296"/>
            <a:ext cx="8382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609528" y="3788296"/>
            <a:ext cx="228600" cy="2286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618928" y="3788296"/>
            <a:ext cx="152400" cy="228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771328" y="3788296"/>
            <a:ext cx="8382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838128" y="3788296"/>
            <a:ext cx="13716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4525" name="TextBox 13"/>
          <p:cNvSpPr txBox="1">
            <a:spLocks noChangeArrowheads="1"/>
          </p:cNvSpPr>
          <p:nvPr/>
        </p:nvSpPr>
        <p:spPr bwMode="auto">
          <a:xfrm>
            <a:off x="3914328" y="3407296"/>
            <a:ext cx="1371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600">
                <a:solidFill>
                  <a:schemeClr val="tx1"/>
                </a:solidFill>
                <a:cs typeface="Arial" pitchFamily="34" charset="0"/>
              </a:rPr>
              <a:t>DRAM delay</a:t>
            </a:r>
          </a:p>
        </p:txBody>
      </p:sp>
      <p:sp>
        <p:nvSpPr>
          <p:cNvPr id="64526" name="TextBox 14"/>
          <p:cNvSpPr txBox="1">
            <a:spLocks noChangeArrowheads="1"/>
          </p:cNvSpPr>
          <p:nvPr/>
        </p:nvSpPr>
        <p:spPr bwMode="auto">
          <a:xfrm>
            <a:off x="2085528" y="4397896"/>
            <a:ext cx="152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600" dirty="0">
                <a:solidFill>
                  <a:schemeClr val="tx1"/>
                </a:solidFill>
                <a:cs typeface="Arial" pitchFamily="34" charset="0"/>
              </a:rPr>
              <a:t>transfer delay</a:t>
            </a:r>
          </a:p>
        </p:txBody>
      </p:sp>
      <p:sp>
        <p:nvSpPr>
          <p:cNvPr id="64527" name="TextBox 15"/>
          <p:cNvSpPr txBox="1">
            <a:spLocks noChangeArrowheads="1"/>
          </p:cNvSpPr>
          <p:nvPr/>
        </p:nvSpPr>
        <p:spPr bwMode="auto">
          <a:xfrm>
            <a:off x="2161728" y="3140968"/>
            <a:ext cx="1600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600" dirty="0">
                <a:solidFill>
                  <a:schemeClr val="tx1"/>
                </a:solidFill>
                <a:cs typeface="Arial" pitchFamily="34" charset="0"/>
              </a:rPr>
              <a:t>internal routing</a:t>
            </a:r>
          </a:p>
        </p:txBody>
      </p:sp>
      <p:cxnSp>
        <p:nvCxnSpPr>
          <p:cNvPr id="18" name="Straight Arrow Connector 17"/>
          <p:cNvCxnSpPr>
            <a:endCxn id="6" idx="2"/>
          </p:cNvCxnSpPr>
          <p:nvPr/>
        </p:nvCxnSpPr>
        <p:spPr>
          <a:xfrm rot="10800000">
            <a:off x="1666428" y="4016896"/>
            <a:ext cx="87630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0" idx="2"/>
          </p:cNvCxnSpPr>
          <p:nvPr/>
        </p:nvCxnSpPr>
        <p:spPr>
          <a:xfrm flipV="1">
            <a:off x="2999928" y="4016896"/>
            <a:ext cx="72390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0800000" flipV="1">
            <a:off x="2161728" y="3407296"/>
            <a:ext cx="457200" cy="304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6200000" flipH="1">
            <a:off x="3076128" y="3407296"/>
            <a:ext cx="304800" cy="304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5362128" y="3788296"/>
            <a:ext cx="13716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733728" y="3788296"/>
            <a:ext cx="228600" cy="2286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4534" name="TextBox 26"/>
          <p:cNvSpPr txBox="1">
            <a:spLocks noChangeArrowheads="1"/>
          </p:cNvSpPr>
          <p:nvPr/>
        </p:nvSpPr>
        <p:spPr bwMode="auto">
          <a:xfrm>
            <a:off x="5438328" y="3407296"/>
            <a:ext cx="1371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600">
                <a:solidFill>
                  <a:schemeClr val="tx1"/>
                </a:solidFill>
                <a:cs typeface="Arial" pitchFamily="34" charset="0"/>
              </a:rPr>
              <a:t>DRAM delay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962328" y="3788296"/>
            <a:ext cx="8382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8791128" y="3788296"/>
            <a:ext cx="228600" cy="2286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7800528" y="3788296"/>
            <a:ext cx="152400" cy="228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7952928" y="3788296"/>
            <a:ext cx="8382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4539" name="TextBox 33"/>
          <p:cNvSpPr txBox="1">
            <a:spLocks noChangeArrowheads="1"/>
          </p:cNvSpPr>
          <p:nvPr/>
        </p:nvSpPr>
        <p:spPr bwMode="auto">
          <a:xfrm>
            <a:off x="7267128" y="4397896"/>
            <a:ext cx="1524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600" dirty="0">
                <a:solidFill>
                  <a:schemeClr val="tx1"/>
                </a:solidFill>
                <a:cs typeface="Arial" pitchFamily="34" charset="0"/>
              </a:rPr>
              <a:t>transfer delay</a:t>
            </a:r>
          </a:p>
        </p:txBody>
      </p:sp>
      <p:sp>
        <p:nvSpPr>
          <p:cNvPr id="64540" name="TextBox 34"/>
          <p:cNvSpPr txBox="1">
            <a:spLocks noChangeArrowheads="1"/>
          </p:cNvSpPr>
          <p:nvPr/>
        </p:nvSpPr>
        <p:spPr bwMode="auto">
          <a:xfrm>
            <a:off x="7343328" y="3140968"/>
            <a:ext cx="1600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600" dirty="0">
                <a:solidFill>
                  <a:schemeClr val="tx1"/>
                </a:solidFill>
                <a:cs typeface="Arial" pitchFamily="34" charset="0"/>
              </a:rPr>
              <a:t>internal routing</a:t>
            </a:r>
          </a:p>
        </p:txBody>
      </p:sp>
      <p:cxnSp>
        <p:nvCxnSpPr>
          <p:cNvPr id="36" name="Straight Arrow Connector 35"/>
          <p:cNvCxnSpPr>
            <a:endCxn id="26" idx="2"/>
          </p:cNvCxnSpPr>
          <p:nvPr/>
        </p:nvCxnSpPr>
        <p:spPr>
          <a:xfrm rot="10800000">
            <a:off x="6848028" y="4016896"/>
            <a:ext cx="87630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endCxn id="29" idx="2"/>
          </p:cNvCxnSpPr>
          <p:nvPr/>
        </p:nvCxnSpPr>
        <p:spPr>
          <a:xfrm flipV="1">
            <a:off x="8181528" y="4016896"/>
            <a:ext cx="72390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10800000" flipV="1">
            <a:off x="7343328" y="3407296"/>
            <a:ext cx="457200" cy="304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16200000" flipH="1">
            <a:off x="8257728" y="3407296"/>
            <a:ext cx="304800" cy="304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546" name="TextBox 40"/>
          <p:cNvSpPr txBox="1">
            <a:spLocks noChangeArrowheads="1"/>
          </p:cNvSpPr>
          <p:nvPr/>
        </p:nvSpPr>
        <p:spPr bwMode="auto">
          <a:xfrm>
            <a:off x="1809012" y="4869160"/>
            <a:ext cx="2161169" cy="40011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atomic operation N</a:t>
            </a:r>
          </a:p>
        </p:txBody>
      </p:sp>
      <p:sp>
        <p:nvSpPr>
          <p:cNvPr id="64547" name="TextBox 41"/>
          <p:cNvSpPr txBox="1">
            <a:spLocks noChangeArrowheads="1"/>
          </p:cNvSpPr>
          <p:nvPr/>
        </p:nvSpPr>
        <p:spPr bwMode="auto">
          <a:xfrm>
            <a:off x="6530808" y="4869160"/>
            <a:ext cx="2433680" cy="40011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2000"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atomic operation N+1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3761928" y="2950096"/>
            <a:ext cx="21336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549" name="TextBox 44"/>
          <p:cNvSpPr txBox="1">
            <a:spLocks noChangeArrowheads="1"/>
          </p:cNvSpPr>
          <p:nvPr/>
        </p:nvSpPr>
        <p:spPr bwMode="auto">
          <a:xfrm>
            <a:off x="4523928" y="2492896"/>
            <a:ext cx="73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time</a:t>
            </a:r>
          </a:p>
        </p:txBody>
      </p:sp>
      <p:sp>
        <p:nvSpPr>
          <p:cNvPr id="40" name="TextBox 610">
            <a:extLst>
              <a:ext uri="{FF2B5EF4-FFF2-40B4-BE49-F238E27FC236}">
                <a16:creationId xmlns:a16="http://schemas.microsoft.com/office/drawing/2014/main" id="{EABA4499-C35E-2B4F-B17B-2974E144A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1996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Hwu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&amp; Kirk</a:t>
            </a:r>
          </a:p>
        </p:txBody>
      </p:sp>
      <p:sp>
        <p:nvSpPr>
          <p:cNvPr id="41" name="Slide Number Placeholder 3">
            <a:extLst>
              <a:ext uri="{FF2B5EF4-FFF2-40B4-BE49-F238E27FC236}">
                <a16:creationId xmlns:a16="http://schemas.microsoft.com/office/drawing/2014/main" id="{347E38DB-2508-954C-BDAD-69184E7D30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2966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Hardware Improvements</a:t>
            </a:r>
          </a:p>
        </p:txBody>
      </p:sp>
      <p:sp>
        <p:nvSpPr>
          <p:cNvPr id="675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Atomic operations on Fermi L2 cache</a:t>
            </a:r>
          </a:p>
          <a:p>
            <a:pPr lvl="1"/>
            <a:r>
              <a:rPr lang="en-US" dirty="0"/>
              <a:t>Medium latency, but still serialized</a:t>
            </a:r>
          </a:p>
          <a:p>
            <a:pPr lvl="1"/>
            <a:r>
              <a:rPr lang="en-US" dirty="0"/>
              <a:t>Global to all blocks</a:t>
            </a:r>
          </a:p>
          <a:p>
            <a:pPr lvl="1"/>
            <a:r>
              <a:rPr lang="en-US" dirty="0"/>
              <a:t>“Free improvement” on Global Memory atomics</a:t>
            </a:r>
          </a:p>
        </p:txBody>
      </p:sp>
      <p:sp>
        <p:nvSpPr>
          <p:cNvPr id="6" name="Rectangle 5"/>
          <p:cNvSpPr/>
          <p:nvPr/>
        </p:nvSpPr>
        <p:spPr>
          <a:xfrm>
            <a:off x="2796480" y="4340894"/>
            <a:ext cx="228600" cy="2286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025080" y="4340894"/>
            <a:ext cx="381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939480" y="4340894"/>
            <a:ext cx="228600" cy="2286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406080" y="4340894"/>
            <a:ext cx="152400" cy="228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558480" y="4340894"/>
            <a:ext cx="381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168080" y="4340894"/>
            <a:ext cx="381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7595" name="TextBox 14"/>
          <p:cNvSpPr txBox="1">
            <a:spLocks noChangeArrowheads="1"/>
          </p:cNvSpPr>
          <p:nvPr/>
        </p:nvSpPr>
        <p:spPr bwMode="auto">
          <a:xfrm>
            <a:off x="3635896" y="3645024"/>
            <a:ext cx="1600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600" dirty="0">
                <a:solidFill>
                  <a:schemeClr val="tx1"/>
                </a:solidFill>
                <a:cs typeface="Arial" pitchFamily="34" charset="0"/>
              </a:rPr>
              <a:t>internal routing</a:t>
            </a:r>
          </a:p>
        </p:txBody>
      </p:sp>
      <p:cxnSp>
        <p:nvCxnSpPr>
          <p:cNvPr id="16" name="Straight Arrow Connector 15"/>
          <p:cNvCxnSpPr>
            <a:endCxn id="6" idx="2"/>
          </p:cNvCxnSpPr>
          <p:nvPr/>
        </p:nvCxnSpPr>
        <p:spPr>
          <a:xfrm rot="10800000">
            <a:off x="2910780" y="4569494"/>
            <a:ext cx="342900" cy="304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9" idx="2"/>
          </p:cNvCxnSpPr>
          <p:nvPr/>
        </p:nvCxnSpPr>
        <p:spPr>
          <a:xfrm rot="5400000" flipH="1" flipV="1">
            <a:off x="3806130" y="4626644"/>
            <a:ext cx="304800" cy="1905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cxnSpLocks/>
            <a:endCxn id="8" idx="0"/>
          </p:cNvCxnSpPr>
          <p:nvPr/>
        </p:nvCxnSpPr>
        <p:spPr>
          <a:xfrm flipH="1">
            <a:off x="3215580" y="3993232"/>
            <a:ext cx="420316" cy="34766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11" idx="0"/>
          </p:cNvCxnSpPr>
          <p:nvPr/>
        </p:nvCxnSpPr>
        <p:spPr>
          <a:xfrm rot="5400000">
            <a:off x="3653730" y="4131344"/>
            <a:ext cx="304800" cy="1143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601" name="TextBox 33"/>
          <p:cNvSpPr txBox="1">
            <a:spLocks noChangeArrowheads="1"/>
          </p:cNvSpPr>
          <p:nvPr/>
        </p:nvSpPr>
        <p:spPr bwMode="auto">
          <a:xfrm>
            <a:off x="2507064" y="5250686"/>
            <a:ext cx="1874231" cy="338554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1600" b="1"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atomic operation N</a:t>
            </a:r>
          </a:p>
        </p:txBody>
      </p:sp>
      <p:sp>
        <p:nvSpPr>
          <p:cNvPr id="67602" name="TextBox 34"/>
          <p:cNvSpPr txBox="1">
            <a:spLocks noChangeArrowheads="1"/>
          </p:cNvSpPr>
          <p:nvPr/>
        </p:nvSpPr>
        <p:spPr bwMode="auto">
          <a:xfrm>
            <a:off x="4753903" y="5250686"/>
            <a:ext cx="2093842" cy="338554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1600" b="1"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atomic operation N+1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3329880" y="3502694"/>
            <a:ext cx="21336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604" name="TextBox 36"/>
          <p:cNvSpPr txBox="1">
            <a:spLocks noChangeArrowheads="1"/>
          </p:cNvSpPr>
          <p:nvPr/>
        </p:nvSpPr>
        <p:spPr bwMode="auto">
          <a:xfrm>
            <a:off x="4091880" y="3045494"/>
            <a:ext cx="73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time</a:t>
            </a:r>
          </a:p>
        </p:txBody>
      </p:sp>
      <p:sp>
        <p:nvSpPr>
          <p:cNvPr id="38" name="Rectangle 37"/>
          <p:cNvSpPr/>
          <p:nvPr/>
        </p:nvSpPr>
        <p:spPr>
          <a:xfrm>
            <a:off x="2415480" y="4340894"/>
            <a:ext cx="381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7606" name="TextBox 50"/>
          <p:cNvSpPr txBox="1">
            <a:spLocks noChangeArrowheads="1"/>
          </p:cNvSpPr>
          <p:nvPr/>
        </p:nvSpPr>
        <p:spPr bwMode="auto">
          <a:xfrm>
            <a:off x="2872680" y="4874294"/>
            <a:ext cx="1371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600" dirty="0">
                <a:solidFill>
                  <a:schemeClr val="tx1"/>
                </a:solidFill>
                <a:cs typeface="Arial" pitchFamily="34" charset="0"/>
              </a:rPr>
              <a:t>data transfer </a:t>
            </a:r>
          </a:p>
        </p:txBody>
      </p:sp>
      <p:cxnSp>
        <p:nvCxnSpPr>
          <p:cNvPr id="53" name="Straight Arrow Connector 52"/>
          <p:cNvCxnSpPr/>
          <p:nvPr/>
        </p:nvCxnSpPr>
        <p:spPr>
          <a:xfrm rot="10800000">
            <a:off x="5158680" y="4569494"/>
            <a:ext cx="342900" cy="304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5400000" flipH="1" flipV="1">
            <a:off x="6015930" y="4626644"/>
            <a:ext cx="304800" cy="1905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cxnSpLocks/>
          </p:cNvCxnSpPr>
          <p:nvPr/>
        </p:nvCxnSpPr>
        <p:spPr>
          <a:xfrm>
            <a:off x="5082480" y="3993232"/>
            <a:ext cx="370384" cy="34766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cxnSpLocks/>
          </p:cNvCxnSpPr>
          <p:nvPr/>
        </p:nvCxnSpPr>
        <p:spPr>
          <a:xfrm>
            <a:off x="5234880" y="3933056"/>
            <a:ext cx="705272" cy="40783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5006280" y="4340894"/>
            <a:ext cx="228600" cy="2286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5234880" y="4340894"/>
            <a:ext cx="381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6149280" y="4340894"/>
            <a:ext cx="228600" cy="2286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5615880" y="4340894"/>
            <a:ext cx="152400" cy="228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5768280" y="4340894"/>
            <a:ext cx="381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6377880" y="4340894"/>
            <a:ext cx="381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4625280" y="4340894"/>
            <a:ext cx="381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7618" name="TextBox 61"/>
          <p:cNvSpPr txBox="1">
            <a:spLocks noChangeArrowheads="1"/>
          </p:cNvSpPr>
          <p:nvPr/>
        </p:nvSpPr>
        <p:spPr bwMode="auto">
          <a:xfrm>
            <a:off x="5082480" y="4874294"/>
            <a:ext cx="1371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600">
                <a:solidFill>
                  <a:schemeClr val="tx1"/>
                </a:solidFill>
                <a:cs typeface="Arial" pitchFamily="34" charset="0"/>
              </a:rPr>
              <a:t>data transfer </a:t>
            </a:r>
          </a:p>
        </p:txBody>
      </p:sp>
      <p:sp>
        <p:nvSpPr>
          <p:cNvPr id="39" name="TextBox 610">
            <a:extLst>
              <a:ext uri="{FF2B5EF4-FFF2-40B4-BE49-F238E27FC236}">
                <a16:creationId xmlns:a16="http://schemas.microsoft.com/office/drawing/2014/main" id="{C9E2E288-0C81-1F49-AB18-1A695D1C1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1996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Hwu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&amp; Kirk</a:t>
            </a:r>
          </a:p>
        </p:txBody>
      </p:sp>
      <p:sp>
        <p:nvSpPr>
          <p:cNvPr id="40" name="Slide Number Placeholder 3">
            <a:extLst>
              <a:ext uri="{FF2B5EF4-FFF2-40B4-BE49-F238E27FC236}">
                <a16:creationId xmlns:a16="http://schemas.microsoft.com/office/drawing/2014/main" id="{9A72C4E5-1158-4144-80FC-16B477A6CC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0202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Hardware Improvements (Cont.)</a:t>
            </a:r>
          </a:p>
        </p:txBody>
      </p:sp>
      <p:sp>
        <p:nvSpPr>
          <p:cNvPr id="686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Atomic operations on Shared Memory</a:t>
            </a:r>
          </a:p>
          <a:p>
            <a:pPr lvl="1"/>
            <a:r>
              <a:rPr lang="en-US" dirty="0"/>
              <a:t>Very short latency, but still serialized</a:t>
            </a:r>
          </a:p>
          <a:p>
            <a:pPr lvl="1"/>
            <a:r>
              <a:rPr lang="en-US" dirty="0"/>
              <a:t>Private to each thread block</a:t>
            </a:r>
          </a:p>
          <a:p>
            <a:pPr lvl="1"/>
            <a:r>
              <a:rPr lang="en-US" dirty="0"/>
              <a:t>Need algorithm work by programmers (more later)</a:t>
            </a:r>
          </a:p>
        </p:txBody>
      </p:sp>
      <p:sp>
        <p:nvSpPr>
          <p:cNvPr id="6" name="Rectangle 5"/>
          <p:cNvSpPr/>
          <p:nvPr/>
        </p:nvSpPr>
        <p:spPr>
          <a:xfrm>
            <a:off x="3515072" y="4412486"/>
            <a:ext cx="228600" cy="2286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43672" y="4412486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200872" y="4412486"/>
            <a:ext cx="228600" cy="2286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6072" y="4412486"/>
            <a:ext cx="152400" cy="228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48472" y="4412486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429472" y="4412486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68619" name="TextBox 14"/>
          <p:cNvSpPr txBox="1">
            <a:spLocks noChangeArrowheads="1"/>
          </p:cNvSpPr>
          <p:nvPr/>
        </p:nvSpPr>
        <p:spPr bwMode="auto">
          <a:xfrm>
            <a:off x="3763888" y="3802886"/>
            <a:ext cx="1600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600" dirty="0">
                <a:solidFill>
                  <a:schemeClr val="tx1"/>
                </a:solidFill>
                <a:cs typeface="Arial" pitchFamily="34" charset="0"/>
              </a:rPr>
              <a:t>internal routing</a:t>
            </a:r>
          </a:p>
        </p:txBody>
      </p:sp>
      <p:cxnSp>
        <p:nvCxnSpPr>
          <p:cNvPr id="16" name="Straight Arrow Connector 15"/>
          <p:cNvCxnSpPr>
            <a:endCxn id="6" idx="2"/>
          </p:cNvCxnSpPr>
          <p:nvPr/>
        </p:nvCxnSpPr>
        <p:spPr>
          <a:xfrm rot="10800000">
            <a:off x="3629372" y="4641086"/>
            <a:ext cx="342900" cy="304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9" idx="2"/>
          </p:cNvCxnSpPr>
          <p:nvPr/>
        </p:nvCxnSpPr>
        <p:spPr>
          <a:xfrm rot="5400000" flipH="1" flipV="1">
            <a:off x="4067522" y="4698236"/>
            <a:ext cx="304800" cy="1905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endCxn id="8" idx="0"/>
          </p:cNvCxnSpPr>
          <p:nvPr/>
        </p:nvCxnSpPr>
        <p:spPr>
          <a:xfrm rot="5400000">
            <a:off x="3705572" y="4221986"/>
            <a:ext cx="304800" cy="76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11" idx="0"/>
          </p:cNvCxnSpPr>
          <p:nvPr/>
        </p:nvCxnSpPr>
        <p:spPr>
          <a:xfrm rot="5400000">
            <a:off x="4086572" y="4145786"/>
            <a:ext cx="304800" cy="228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624" name="TextBox 32"/>
          <p:cNvSpPr txBox="1">
            <a:spLocks noChangeArrowheads="1"/>
          </p:cNvSpPr>
          <p:nvPr/>
        </p:nvSpPr>
        <p:spPr bwMode="auto">
          <a:xfrm>
            <a:off x="8960991" y="4840758"/>
            <a:ext cx="363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..</a:t>
            </a:r>
          </a:p>
        </p:txBody>
      </p:sp>
      <p:sp>
        <p:nvSpPr>
          <p:cNvPr id="68625" name="TextBox 33"/>
          <p:cNvSpPr txBox="1">
            <a:spLocks noChangeArrowheads="1"/>
          </p:cNvSpPr>
          <p:nvPr/>
        </p:nvSpPr>
        <p:spPr bwMode="auto">
          <a:xfrm>
            <a:off x="2555776" y="5250686"/>
            <a:ext cx="1874231" cy="338554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1600" b="1"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atomic operation N</a:t>
            </a:r>
          </a:p>
        </p:txBody>
      </p:sp>
      <p:sp>
        <p:nvSpPr>
          <p:cNvPr id="68626" name="TextBox 34"/>
          <p:cNvSpPr txBox="1">
            <a:spLocks noChangeArrowheads="1"/>
          </p:cNvSpPr>
          <p:nvPr/>
        </p:nvSpPr>
        <p:spPr bwMode="auto">
          <a:xfrm>
            <a:off x="4802615" y="5250686"/>
            <a:ext cx="2093842" cy="338554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1600" b="1"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atomic operation N+1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3362672" y="3574286"/>
            <a:ext cx="21336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628" name="TextBox 36"/>
          <p:cNvSpPr txBox="1">
            <a:spLocks noChangeArrowheads="1"/>
          </p:cNvSpPr>
          <p:nvPr/>
        </p:nvSpPr>
        <p:spPr bwMode="auto">
          <a:xfrm>
            <a:off x="4124672" y="3117086"/>
            <a:ext cx="73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240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time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362672" y="4412486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810472" y="4412486"/>
            <a:ext cx="228600" cy="2286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039072" y="4412486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496272" y="4412486"/>
            <a:ext cx="228600" cy="22860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191472" y="4412486"/>
            <a:ext cx="152400" cy="228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343872" y="4412486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724872" y="4412486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68636" name="TextBox 50"/>
          <p:cNvSpPr txBox="1">
            <a:spLocks noChangeArrowheads="1"/>
          </p:cNvSpPr>
          <p:nvPr/>
        </p:nvSpPr>
        <p:spPr bwMode="auto">
          <a:xfrm>
            <a:off x="3995936" y="4891062"/>
            <a:ext cx="1371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itchFamily="34" charset="0"/>
              </a:defRPr>
            </a:lvl1pPr>
            <a:lvl2pPr marL="742950" indent="-285750">
              <a:defRPr sz="2400">
                <a:solidFill>
                  <a:srgbClr val="000000"/>
                </a:solidFill>
                <a:latin typeface="Arial" pitchFamily="34" charset="0"/>
              </a:defRPr>
            </a:lvl2pPr>
            <a:lvl3pPr>
              <a:defRPr sz="2000">
                <a:solidFill>
                  <a:srgbClr val="000000"/>
                </a:solidFill>
                <a:latin typeface="Arial" pitchFamily="34" charset="0"/>
              </a:defRPr>
            </a:lvl3pPr>
            <a:lvl4pPr>
              <a:defRPr sz="2000">
                <a:solidFill>
                  <a:srgbClr val="000000"/>
                </a:solidFill>
                <a:latin typeface="Arial" pitchFamily="34" charset="0"/>
              </a:defRPr>
            </a:lvl4pPr>
            <a:lvl5pPr>
              <a:defRPr sz="2000">
                <a:solidFill>
                  <a:srgbClr val="000000"/>
                </a:solidFill>
                <a:latin typeface="Arial" pitchFamily="34" charset="0"/>
              </a:defRPr>
            </a:lvl5pPr>
            <a:lvl6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6pPr>
            <a:lvl7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7pPr>
            <a:lvl8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8pPr>
            <a:lvl9pPr eaLnBrk="0" hangingPunct="0">
              <a:buFont typeface="Arial" pitchFamily="34" charset="0"/>
              <a:defRPr sz="2000">
                <a:solidFill>
                  <a:srgbClr val="000000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sz="1600" dirty="0">
                <a:solidFill>
                  <a:schemeClr val="tx1"/>
                </a:solidFill>
                <a:cs typeface="Arial" pitchFamily="34" charset="0"/>
              </a:rPr>
              <a:t>data transfer </a:t>
            </a:r>
          </a:p>
        </p:txBody>
      </p:sp>
      <p:cxnSp>
        <p:nvCxnSpPr>
          <p:cNvPr id="53" name="Straight Arrow Connector 52"/>
          <p:cNvCxnSpPr>
            <a:endCxn id="45" idx="2"/>
          </p:cNvCxnSpPr>
          <p:nvPr/>
        </p:nvCxnSpPr>
        <p:spPr>
          <a:xfrm rot="10800000">
            <a:off x="4924772" y="4641086"/>
            <a:ext cx="342900" cy="304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endCxn id="47" idx="2"/>
          </p:cNvCxnSpPr>
          <p:nvPr/>
        </p:nvCxnSpPr>
        <p:spPr>
          <a:xfrm rot="5400000" flipH="1" flipV="1">
            <a:off x="5362922" y="4698236"/>
            <a:ext cx="304800" cy="1905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endCxn id="46" idx="0"/>
          </p:cNvCxnSpPr>
          <p:nvPr/>
        </p:nvCxnSpPr>
        <p:spPr>
          <a:xfrm>
            <a:off x="4810472" y="4183886"/>
            <a:ext cx="304800" cy="228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endCxn id="49" idx="0"/>
          </p:cNvCxnSpPr>
          <p:nvPr/>
        </p:nvCxnSpPr>
        <p:spPr>
          <a:xfrm>
            <a:off x="5115272" y="4183886"/>
            <a:ext cx="304800" cy="228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>
            <a:off x="4658072" y="4412486"/>
            <a:ext cx="152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4" name="TextBox 610">
            <a:extLst>
              <a:ext uri="{FF2B5EF4-FFF2-40B4-BE49-F238E27FC236}">
                <a16:creationId xmlns:a16="http://schemas.microsoft.com/office/drawing/2014/main" id="{5ED9C303-1E9D-944D-B019-71B9FFEF84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1996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Hwu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&amp; Kirk</a:t>
            </a:r>
          </a:p>
        </p:txBody>
      </p:sp>
      <p:sp>
        <p:nvSpPr>
          <p:cNvPr id="35" name="Slide Number Placeholder 3">
            <a:extLst>
              <a:ext uri="{FF2B5EF4-FFF2-40B4-BE49-F238E27FC236}">
                <a16:creationId xmlns:a16="http://schemas.microsoft.com/office/drawing/2014/main" id="{3C65066F-86D8-694F-82AD-41513ED75DE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2749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3981" y="908720"/>
            <a:ext cx="8566491" cy="4756150"/>
          </a:xfrm>
        </p:spPr>
        <p:txBody>
          <a:bodyPr>
            <a:normAutofit/>
          </a:bodyPr>
          <a:lstStyle/>
          <a:p>
            <a:pPr marL="342900" lvl="1" indent="-342900">
              <a:spcAft>
                <a:spcPts val="60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ea typeface="+mn-ea"/>
                <a:cs typeface="+mn-cs"/>
              </a:rPr>
              <a:t>Histograms are widely used in </a:t>
            </a:r>
            <a:r>
              <a:rPr lang="en-US" sz="2400" dirty="0">
                <a:solidFill>
                  <a:srgbClr val="00B050"/>
                </a:solidFill>
                <a:ea typeface="+mn-ea"/>
                <a:cs typeface="+mn-cs"/>
              </a:rPr>
              <a:t>image processing</a:t>
            </a:r>
          </a:p>
          <a:p>
            <a:pPr lvl="1"/>
            <a:r>
              <a:rPr lang="en-US" sz="2000" dirty="0"/>
              <a:t>Some </a:t>
            </a:r>
            <a:r>
              <a:rPr lang="en-US" sz="2000" dirty="0">
                <a:solidFill>
                  <a:srgbClr val="0070C0"/>
                </a:solidFill>
              </a:rPr>
              <a:t>computation before voting </a:t>
            </a:r>
            <a:r>
              <a:rPr lang="en-US" sz="2000" dirty="0"/>
              <a:t>in the histogram may be needed</a:t>
            </a:r>
          </a:p>
          <a:p>
            <a:pPr marL="695325" lvl="2" indent="-342900">
              <a:spcAft>
                <a:spcPts val="600"/>
              </a:spcAft>
            </a:pPr>
            <a:endParaRPr lang="en-US" dirty="0">
              <a:ea typeface="+mn-ea"/>
              <a:cs typeface="+mn-cs"/>
            </a:endParaRPr>
          </a:p>
          <a:p>
            <a:pPr marL="695325" lvl="2" indent="-342900">
              <a:spcAft>
                <a:spcPts val="600"/>
              </a:spcAft>
            </a:pPr>
            <a:endParaRPr lang="en-US" dirty="0">
              <a:ea typeface="+mn-ea"/>
              <a:cs typeface="+mn-cs"/>
            </a:endParaRPr>
          </a:p>
          <a:p>
            <a:pPr marL="695325" lvl="2" indent="-342900">
              <a:spcAft>
                <a:spcPts val="600"/>
              </a:spcAft>
            </a:pPr>
            <a:endParaRPr lang="en-US" dirty="0">
              <a:ea typeface="+mn-ea"/>
              <a:cs typeface="+mn-cs"/>
            </a:endParaRPr>
          </a:p>
          <a:p>
            <a:pPr lvl="1"/>
            <a:r>
              <a:rPr lang="en-US" sz="2000" dirty="0"/>
              <a:t>Parallel threads frequently incur </a:t>
            </a:r>
            <a:r>
              <a:rPr lang="en-US" sz="2000" dirty="0">
                <a:solidFill>
                  <a:srgbClr val="C00000"/>
                </a:solidFill>
              </a:rPr>
              <a:t>atomic conflicts </a:t>
            </a:r>
            <a:r>
              <a:rPr lang="en-US" sz="2000" dirty="0"/>
              <a:t>in image histogram computation</a:t>
            </a:r>
          </a:p>
          <a:p>
            <a:pPr marL="0" lvl="1" indent="0">
              <a:spcAft>
                <a:spcPts val="600"/>
              </a:spcAft>
              <a:buNone/>
            </a:pPr>
            <a:endParaRPr lang="en-US" sz="2400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57200" y="1897228"/>
            <a:ext cx="8244000" cy="117173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round/>
            <a:headEnd/>
            <a:tailEnd/>
          </a:ln>
          <a:effectLst/>
        </p:spPr>
        <p:txBody>
          <a:bodyPr lIns="90000" tIns="46800" rIns="90000" bIns="46800">
            <a:prstTxWarp prst="textNoShape">
              <a:avLst/>
            </a:prstTxWarp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Arial" pitchFamily="-111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400" dirty="0">
                <a:solidFill>
                  <a:srgbClr val="000000"/>
                </a:solidFill>
                <a:latin typeface="Courier"/>
                <a:ea typeface="Arial" pitchFamily="-111" charset="0"/>
                <a:cs typeface="Courier"/>
              </a:rPr>
              <a:t>For (each pixel </a:t>
            </a:r>
            <a:r>
              <a:rPr lang="en-US" sz="1400" dirty="0" err="1">
                <a:solidFill>
                  <a:srgbClr val="000000"/>
                </a:solidFill>
                <a:latin typeface="Courier"/>
                <a:ea typeface="Arial" pitchFamily="-111" charset="0"/>
                <a:cs typeface="Courier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Courier"/>
                <a:ea typeface="Arial" pitchFamily="-111" charset="0"/>
                <a:cs typeface="Courier"/>
              </a:rPr>
              <a:t> in image I){</a:t>
            </a:r>
          </a:p>
          <a:p>
            <a:pPr lvl="1" defTabSz="449263">
              <a:buClr>
                <a:srgbClr val="000000"/>
              </a:buClr>
              <a:buSzPct val="100000"/>
              <a:buFont typeface="Arial" pitchFamily="-111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400" dirty="0">
                <a:solidFill>
                  <a:srgbClr val="000000"/>
                </a:solidFill>
                <a:latin typeface="Courier"/>
                <a:ea typeface="Arial" pitchFamily="-111" charset="0"/>
                <a:cs typeface="Courier"/>
              </a:rPr>
              <a:t>Pixel = </a:t>
            </a:r>
            <a:r>
              <a:rPr lang="en-US" sz="1400" dirty="0" err="1">
                <a:solidFill>
                  <a:srgbClr val="000000"/>
                </a:solidFill>
                <a:latin typeface="Courier"/>
                <a:ea typeface="Arial" pitchFamily="-111" charset="0"/>
                <a:cs typeface="Courier"/>
              </a:rPr>
              <a:t>I[i</a:t>
            </a:r>
            <a:r>
              <a:rPr lang="en-US" sz="1400" dirty="0">
                <a:solidFill>
                  <a:srgbClr val="000000"/>
                </a:solidFill>
                <a:latin typeface="Courier"/>
                <a:ea typeface="Arial" pitchFamily="-111" charset="0"/>
                <a:cs typeface="Courier"/>
              </a:rPr>
              <a:t>]			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ourier"/>
                <a:ea typeface="Arial" pitchFamily="-111" charset="0"/>
                <a:cs typeface="Courier"/>
              </a:rPr>
              <a:t>// Read pixel</a:t>
            </a:r>
          </a:p>
          <a:p>
            <a:pPr lvl="1" defTabSz="449263">
              <a:buClr>
                <a:srgbClr val="000000"/>
              </a:buClr>
              <a:buSzPct val="100000"/>
              <a:buFont typeface="Arial" pitchFamily="-111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400" dirty="0">
                <a:solidFill>
                  <a:srgbClr val="000000"/>
                </a:solidFill>
                <a:latin typeface="Courier"/>
                <a:ea typeface="Arial" pitchFamily="-111" charset="0"/>
                <a:cs typeface="Courier"/>
              </a:rPr>
              <a:t>Pixel’ = </a:t>
            </a:r>
            <a:r>
              <a:rPr lang="en-US" sz="1400" dirty="0" err="1">
                <a:solidFill>
                  <a:srgbClr val="0070C0"/>
                </a:solidFill>
                <a:latin typeface="Courier"/>
                <a:ea typeface="Arial" pitchFamily="-111" charset="0"/>
                <a:cs typeface="Courier"/>
              </a:rPr>
              <a:t>Computation(Pixel</a:t>
            </a:r>
            <a:r>
              <a:rPr lang="en-US" sz="1400" dirty="0">
                <a:solidFill>
                  <a:srgbClr val="0070C0"/>
                </a:solidFill>
                <a:latin typeface="Courier"/>
                <a:ea typeface="Arial" pitchFamily="-111" charset="0"/>
                <a:cs typeface="Courier"/>
              </a:rPr>
              <a:t>)</a:t>
            </a:r>
            <a:r>
              <a:rPr lang="en-US" sz="1400" dirty="0">
                <a:solidFill>
                  <a:srgbClr val="000000"/>
                </a:solidFill>
                <a:latin typeface="Courier"/>
                <a:ea typeface="Arial" pitchFamily="-111" charset="0"/>
                <a:cs typeface="Courier"/>
              </a:rPr>
              <a:t>	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ourier"/>
                <a:ea typeface="Arial" pitchFamily="-111" charset="0"/>
                <a:cs typeface="Courier"/>
              </a:rPr>
              <a:t>// Optional computation</a:t>
            </a:r>
          </a:p>
          <a:p>
            <a:pPr lvl="1" defTabSz="449263">
              <a:buClr>
                <a:srgbClr val="000000"/>
              </a:buClr>
              <a:buSzPct val="100000"/>
              <a:buFont typeface="Arial" pitchFamily="-111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400" dirty="0" err="1">
                <a:solidFill>
                  <a:srgbClr val="000000"/>
                </a:solidFill>
                <a:latin typeface="Courier"/>
                <a:ea typeface="Arial" pitchFamily="-111" charset="0"/>
                <a:cs typeface="Courier"/>
              </a:rPr>
              <a:t>Histogram[Pixel</a:t>
            </a:r>
            <a:r>
              <a:rPr lang="en-US" sz="1400" dirty="0">
                <a:solidFill>
                  <a:srgbClr val="000000"/>
                </a:solidFill>
                <a:latin typeface="Courier"/>
                <a:ea typeface="Arial" pitchFamily="-111" charset="0"/>
                <a:cs typeface="Courier"/>
              </a:rPr>
              <a:t>’]++		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ourier"/>
                <a:ea typeface="Arial" pitchFamily="-111" charset="0"/>
                <a:cs typeface="Courier"/>
              </a:rPr>
              <a:t>// Vote in histogram bin</a:t>
            </a:r>
          </a:p>
          <a:p>
            <a:pPr defTabSz="449263">
              <a:buClr>
                <a:srgbClr val="000000"/>
              </a:buClr>
              <a:buSzPct val="100000"/>
              <a:buFont typeface="Arial" pitchFamily="-111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400" dirty="0">
                <a:solidFill>
                  <a:srgbClr val="000000"/>
                </a:solidFill>
                <a:latin typeface="Courier"/>
                <a:ea typeface="Arial" pitchFamily="-111" charset="0"/>
                <a:cs typeface="Courier"/>
              </a:rPr>
              <a:t>}</a:t>
            </a:r>
            <a:endParaRPr lang="en-US" sz="1600" dirty="0">
              <a:solidFill>
                <a:srgbClr val="000000"/>
              </a:solidFill>
              <a:latin typeface="Courier"/>
              <a:ea typeface="Arial" pitchFamily="-111" charset="0"/>
              <a:cs typeface="Courier"/>
            </a:endParaRPr>
          </a:p>
        </p:txBody>
      </p:sp>
      <p:pic>
        <p:nvPicPr>
          <p:cNvPr id="11" name="Imagen 10" descr="Apps_histogram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266" y="3799534"/>
            <a:ext cx="3531468" cy="2509785"/>
          </a:xfrm>
          <a:prstGeom prst="rect">
            <a:avLst/>
          </a:prstGeom>
        </p:spPr>
      </p:pic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179512" y="0"/>
            <a:ext cx="8567936" cy="908720"/>
          </a:xfrm>
        </p:spPr>
        <p:txBody>
          <a:bodyPr>
            <a:normAutofit/>
          </a:bodyPr>
          <a:lstStyle/>
          <a:p>
            <a:r>
              <a:rPr lang="en-US" dirty="0"/>
              <a:t>Image Histogram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E923B5B4-B8A4-7E44-BE46-5D3B92154C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07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Sequential Reduction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72608"/>
          </a:xfrm>
        </p:spPr>
        <p:txBody>
          <a:bodyPr>
            <a:noAutofit/>
          </a:bodyPr>
          <a:lstStyle/>
          <a:p>
            <a:r>
              <a:rPr lang="en-US" dirty="0"/>
              <a:t>A sequential implementation of reduction only needs a </a:t>
            </a:r>
            <a:r>
              <a:rPr lang="en-US" dirty="0">
                <a:latin typeface="Courier" pitchFamily="2" charset="0"/>
              </a:rPr>
              <a:t>for</a:t>
            </a:r>
            <a:r>
              <a:rPr lang="en-US" dirty="0"/>
              <a:t> loop to go through the whole input array</a:t>
            </a:r>
          </a:p>
          <a:p>
            <a:pPr lvl="1"/>
            <a:r>
              <a:rPr lang="en-US" dirty="0"/>
              <a:t>N elements → N iterations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Many independent operations</a:t>
            </a:r>
          </a:p>
          <a:p>
            <a:pPr lvl="1"/>
            <a:r>
              <a:rPr lang="en-US" dirty="0"/>
              <a:t>A parallel implementation can calculate multiple partial sums, and then reduce them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9B7271-C1D8-1844-84C5-9A98B03F9A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64" y="2348880"/>
            <a:ext cx="7020272" cy="43787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32310EB-2227-C24A-AA6E-CC7DC4FE8023}"/>
              </a:ext>
            </a:extLst>
          </p:cNvPr>
          <p:cNvSpPr/>
          <p:nvPr/>
        </p:nvSpPr>
        <p:spPr>
          <a:xfrm>
            <a:off x="747750" y="3068960"/>
            <a:ext cx="76485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prstClr val="black"/>
                </a:solidFill>
                <a:latin typeface="Lucida Console" panose="020B0609040504020204" pitchFamily="49" charset="0"/>
              </a:rPr>
              <a:t>sum = </a:t>
            </a:r>
            <a:r>
              <a:rPr lang="en-US" sz="1600" dirty="0">
                <a:solidFill>
                  <a:srgbClr val="BFBF00"/>
                </a:solidFill>
                <a:latin typeface="Lucida Console" panose="020B0609040504020204" pitchFamily="49" charset="0"/>
              </a:rPr>
              <a:t>0</a:t>
            </a:r>
            <a:r>
              <a:rPr lang="en-US" sz="1600" dirty="0">
                <a:solidFill>
                  <a:prstClr val="black"/>
                </a:solidFill>
                <a:latin typeface="Lucida Console" panose="020B0609040504020204" pitchFamily="49" charset="0"/>
              </a:rPr>
              <a:t>; 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</a:rPr>
              <a:t>// Initialize with identity value</a:t>
            </a:r>
          </a:p>
          <a:p>
            <a:endParaRPr lang="en-US" sz="1600" dirty="0">
              <a:solidFill>
                <a:srgbClr val="BFBF00"/>
              </a:solidFill>
              <a:latin typeface="Lucida Console" panose="020B0609040504020204" pitchFamily="49" charset="0"/>
            </a:endParaRPr>
          </a:p>
          <a:p>
            <a:r>
              <a:rPr lang="en-US" sz="1600" dirty="0">
                <a:solidFill>
                  <a:srgbClr val="BFBF00"/>
                </a:solidFill>
                <a:latin typeface="Lucida Console" panose="020B0609040504020204" pitchFamily="49" charset="0"/>
              </a:rPr>
              <a:t>for</a:t>
            </a:r>
            <a:r>
              <a:rPr lang="en-US" sz="1600" dirty="0">
                <a:solidFill>
                  <a:prstClr val="black"/>
                </a:solidFill>
                <a:latin typeface="Lucida Console" panose="020B0609040504020204" pitchFamily="49" charset="0"/>
              </a:rPr>
              <a:t>(</a:t>
            </a:r>
            <a:r>
              <a:rPr lang="en-US" sz="16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600" dirty="0">
                <a:solidFill>
                  <a:prstClr val="black"/>
                </a:solidFill>
                <a:latin typeface="Lucida Console" panose="020B0609040504020204" pitchFamily="49" charset="0"/>
              </a:rPr>
              <a:t> = </a:t>
            </a:r>
            <a:r>
              <a:rPr lang="en-US" sz="1600" dirty="0">
                <a:solidFill>
                  <a:srgbClr val="BFBF00"/>
                </a:solidFill>
                <a:latin typeface="Lucida Console" panose="020B0609040504020204" pitchFamily="49" charset="0"/>
              </a:rPr>
              <a:t>0</a:t>
            </a:r>
            <a:r>
              <a:rPr lang="en-US" sz="1600" dirty="0">
                <a:solidFill>
                  <a:prstClr val="black"/>
                </a:solidFill>
                <a:latin typeface="Lucida Console" panose="020B0609040504020204" pitchFamily="49" charset="0"/>
              </a:rPr>
              <a:t>; </a:t>
            </a:r>
            <a:r>
              <a:rPr lang="en-US" sz="16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600" dirty="0">
                <a:solidFill>
                  <a:prstClr val="black"/>
                </a:solidFill>
                <a:latin typeface="Lucida Console" panose="020B0609040504020204" pitchFamily="49" charset="0"/>
              </a:rPr>
              <a:t> &lt; N; ++</a:t>
            </a:r>
            <a:r>
              <a:rPr lang="en-US" sz="16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600" dirty="0">
                <a:solidFill>
                  <a:prstClr val="black"/>
                </a:solidFill>
                <a:latin typeface="Lucida Console" panose="020B0609040504020204" pitchFamily="49" charset="0"/>
              </a:rPr>
              <a:t>) {</a:t>
            </a:r>
          </a:p>
          <a:p>
            <a:endParaRPr lang="en-US" sz="16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600" dirty="0">
                <a:solidFill>
                  <a:prstClr val="black"/>
                </a:solidFill>
                <a:latin typeface="Lucida Console" panose="020B0609040504020204" pitchFamily="49" charset="0"/>
              </a:rPr>
              <a:t>    sum += A[</a:t>
            </a:r>
            <a:r>
              <a:rPr lang="en-US" sz="1600" dirty="0" err="1">
                <a:solidFill>
                  <a:prstClr val="black"/>
                </a:solidFill>
                <a:latin typeface="Lucida Console" panose="020B0609040504020204" pitchFamily="49" charset="0"/>
              </a:rPr>
              <a:t>i</a:t>
            </a:r>
            <a:r>
              <a:rPr lang="en-US" sz="1600" dirty="0">
                <a:solidFill>
                  <a:prstClr val="black"/>
                </a:solidFill>
                <a:latin typeface="Lucida Console" panose="020B0609040504020204" pitchFamily="49" charset="0"/>
              </a:rPr>
              <a:t>]; </a:t>
            </a: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Lucida Console" panose="020B0609040504020204" pitchFamily="49" charset="0"/>
              </a:rPr>
              <a:t>// Accumulate elements of input array A[]</a:t>
            </a:r>
          </a:p>
          <a:p>
            <a:endParaRPr lang="en-US" sz="1600" dirty="0">
              <a:solidFill>
                <a:prstClr val="black"/>
              </a:solidFill>
              <a:latin typeface="Lucida Console" panose="020B0609040504020204" pitchFamily="49" charset="0"/>
            </a:endParaRPr>
          </a:p>
          <a:p>
            <a:r>
              <a:rPr lang="en-US" sz="1600" dirty="0">
                <a:solidFill>
                  <a:prstClr val="black"/>
                </a:solidFill>
                <a:latin typeface="Lucida Console" panose="020B0609040504020204" pitchFamily="49" charset="0"/>
              </a:rPr>
              <a:t>}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77C31633-C7CC-3B4F-9985-1EC51080AE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80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Histogram Computation of Natural Images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72608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rgbClr val="FF0000"/>
                </a:solidFill>
                <a:ea typeface="ヒラギノ角ゴ Pro W3" pitchFamily="-108" charset="-128"/>
                <a:cs typeface="ヒラギノ角ゴ Pro W3" pitchFamily="-108" charset="-128"/>
              </a:rPr>
              <a:t>Frequent atomic conflicts </a:t>
            </a:r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due to the spatial similarity of the pixel value distribution in natural images</a:t>
            </a:r>
          </a:p>
          <a:p>
            <a:endParaRPr lang="en-US" dirty="0">
              <a:ea typeface="ヒラギノ角ゴ Pro W3" pitchFamily="-108" charset="-128"/>
              <a:cs typeface="ヒラギノ角ゴ Pro W3" pitchFamily="-108" charset="-128"/>
            </a:endParaRPr>
          </a:p>
          <a:p>
            <a:endParaRPr lang="en-US" dirty="0">
              <a:ea typeface="ヒラギノ角ゴ Pro W3" pitchFamily="-108" charset="-128"/>
              <a:cs typeface="ヒラギノ角ゴ Pro W3" pitchFamily="-108" charset="-128"/>
            </a:endParaRPr>
          </a:p>
          <a:p>
            <a:endParaRPr lang="en-US" dirty="0">
              <a:ea typeface="ヒラギノ角ゴ Pro W3" pitchFamily="-108" charset="-128"/>
              <a:cs typeface="ヒラギノ角ゴ Pro W3" pitchFamily="-108" charset="-128"/>
            </a:endParaRPr>
          </a:p>
          <a:p>
            <a:endParaRPr lang="en-US" dirty="0">
              <a:ea typeface="ヒラギノ角ゴ Pro W3" pitchFamily="-108" charset="-128"/>
              <a:cs typeface="ヒラギノ角ゴ Pro W3" pitchFamily="-108" charset="-128"/>
            </a:endParaRPr>
          </a:p>
          <a:p>
            <a:endParaRPr lang="en-US" dirty="0">
              <a:ea typeface="ヒラギノ角ゴ Pro W3" pitchFamily="-108" charset="-128"/>
              <a:cs typeface="ヒラギノ角ゴ Pro W3" pitchFamily="-108" charset="-128"/>
            </a:endParaRPr>
          </a:p>
          <a:p>
            <a:endParaRPr lang="en-US" dirty="0">
              <a:ea typeface="ヒラギノ角ゴ Pro W3" pitchFamily="-108" charset="-128"/>
              <a:cs typeface="ヒラギノ角ゴ Pro W3" pitchFamily="-108" charset="-128"/>
            </a:endParaRPr>
          </a:p>
          <a:p>
            <a:endParaRPr lang="en-US" dirty="0">
              <a:ea typeface="ヒラギノ角ゴ Pro W3" pitchFamily="-108" charset="-128"/>
              <a:cs typeface="ヒラギノ角ゴ Pro W3" pitchFamily="-108" charset="-128"/>
            </a:endParaRPr>
          </a:p>
          <a:p>
            <a:endParaRPr lang="en-US" dirty="0">
              <a:ea typeface="ヒラギノ角ゴ Pro W3" pitchFamily="-108" charset="-128"/>
              <a:cs typeface="ヒラギノ角ゴ Pro W3" pitchFamily="-108" charset="-128"/>
            </a:endParaRPr>
          </a:p>
          <a:p>
            <a:endParaRPr lang="en-US" dirty="0">
              <a:ea typeface="ヒラギノ角ゴ Pro W3" pitchFamily="-108" charset="-128"/>
              <a:cs typeface="ヒラギノ角ゴ Pro W3" pitchFamily="-108" charset="-128"/>
            </a:endParaRPr>
          </a:p>
          <a:p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By using </a:t>
            </a:r>
            <a:r>
              <a:rPr lang="en-US" dirty="0">
                <a:solidFill>
                  <a:srgbClr val="0070C0"/>
                </a:solidFill>
                <a:ea typeface="ヒラギノ角ゴ Pro W3" pitchFamily="-108" charset="-128"/>
                <a:cs typeface="ヒラギノ角ゴ Pro W3" pitchFamily="-108" charset="-128"/>
              </a:rPr>
              <a:t>multiple sub-histograms</a:t>
            </a:r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 (which are merged at the end), we can reduce the frequency of atomic conflicts</a:t>
            </a:r>
          </a:p>
          <a:p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This optimization technique is called </a:t>
            </a:r>
            <a:r>
              <a:rPr lang="en-US" dirty="0">
                <a:solidFill>
                  <a:srgbClr val="00B050"/>
                </a:solidFill>
                <a:ea typeface="ヒラギノ角ゴ Pro W3" pitchFamily="-108" charset="-128"/>
                <a:cs typeface="ヒラギノ角ゴ Pro W3" pitchFamily="-108" charset="-128"/>
              </a:rPr>
              <a:t>privatization</a:t>
            </a:r>
          </a:p>
        </p:txBody>
      </p:sp>
      <p:pic>
        <p:nvPicPr>
          <p:cNvPr id="7" name="Imagen 6" descr="Fig2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37" y="1844824"/>
            <a:ext cx="8585200" cy="2844800"/>
          </a:xfrm>
          <a:prstGeom prst="rect">
            <a:avLst/>
          </a:prstGeom>
        </p:spPr>
      </p:pic>
      <p:grpSp>
        <p:nvGrpSpPr>
          <p:cNvPr id="8" name="Agrupar 28"/>
          <p:cNvGrpSpPr/>
          <p:nvPr/>
        </p:nvGrpSpPr>
        <p:grpSpPr>
          <a:xfrm>
            <a:off x="5673213" y="2225824"/>
            <a:ext cx="3085124" cy="520700"/>
            <a:chOff x="5677876" y="3810000"/>
            <a:chExt cx="3085124" cy="520700"/>
          </a:xfrm>
        </p:grpSpPr>
        <p:pic>
          <p:nvPicPr>
            <p:cNvPr id="9" name="Imagen 8" descr="Thread.eps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77876" y="3810000"/>
              <a:ext cx="88900" cy="520700"/>
            </a:xfrm>
            <a:prstGeom prst="rect">
              <a:avLst/>
            </a:prstGeom>
          </p:spPr>
        </p:pic>
        <p:pic>
          <p:nvPicPr>
            <p:cNvPr id="10" name="Imagen 9" descr="Thread.eps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07100" y="3810000"/>
              <a:ext cx="88900" cy="520700"/>
            </a:xfrm>
            <a:prstGeom prst="rect">
              <a:avLst/>
            </a:prstGeom>
          </p:spPr>
        </p:pic>
        <p:pic>
          <p:nvPicPr>
            <p:cNvPr id="11" name="Imagen 10" descr="Thread.eps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63676" y="3810000"/>
              <a:ext cx="88900" cy="520700"/>
            </a:xfrm>
            <a:prstGeom prst="rect">
              <a:avLst/>
            </a:prstGeom>
          </p:spPr>
        </p:pic>
        <p:pic>
          <p:nvPicPr>
            <p:cNvPr id="12" name="Imagen 11" descr="Thread.eps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92900" y="3810000"/>
              <a:ext cx="88900" cy="520700"/>
            </a:xfrm>
            <a:prstGeom prst="rect">
              <a:avLst/>
            </a:prstGeom>
          </p:spPr>
        </p:pic>
        <p:pic>
          <p:nvPicPr>
            <p:cNvPr id="13" name="Imagen 12" descr="Thread.eps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10400" y="3810000"/>
              <a:ext cx="88900" cy="520700"/>
            </a:xfrm>
            <a:prstGeom prst="rect">
              <a:avLst/>
            </a:prstGeom>
          </p:spPr>
        </p:pic>
        <p:pic>
          <p:nvPicPr>
            <p:cNvPr id="14" name="Imagen 13" descr="Thread.eps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39624" y="3810000"/>
              <a:ext cx="88900" cy="520700"/>
            </a:xfrm>
            <a:prstGeom prst="rect">
              <a:avLst/>
            </a:prstGeom>
          </p:spPr>
        </p:pic>
        <p:pic>
          <p:nvPicPr>
            <p:cNvPr id="15" name="Imagen 14" descr="Thread.eps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98152" y="3810000"/>
              <a:ext cx="88900" cy="520700"/>
            </a:xfrm>
            <a:prstGeom prst="rect">
              <a:avLst/>
            </a:prstGeom>
          </p:spPr>
        </p:pic>
        <p:pic>
          <p:nvPicPr>
            <p:cNvPr id="16" name="Imagen 15" descr="Thread.eps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27376" y="3810000"/>
              <a:ext cx="88900" cy="520700"/>
            </a:xfrm>
            <a:prstGeom prst="rect">
              <a:avLst/>
            </a:prstGeom>
          </p:spPr>
        </p:pic>
        <p:pic>
          <p:nvPicPr>
            <p:cNvPr id="17" name="Imagen 16" descr="Thread.eps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44876" y="3810000"/>
              <a:ext cx="88900" cy="520700"/>
            </a:xfrm>
            <a:prstGeom prst="rect">
              <a:avLst/>
            </a:prstGeom>
          </p:spPr>
        </p:pic>
        <p:pic>
          <p:nvPicPr>
            <p:cNvPr id="18" name="Imagen 17" descr="Thread.eps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674100" y="3810000"/>
              <a:ext cx="88900" cy="520700"/>
            </a:xfrm>
            <a:prstGeom prst="rect">
              <a:avLst/>
            </a:prstGeom>
          </p:spPr>
        </p:pic>
      </p:grpSp>
      <p:grpSp>
        <p:nvGrpSpPr>
          <p:cNvPr id="19" name="Agrupar 33"/>
          <p:cNvGrpSpPr/>
          <p:nvPr/>
        </p:nvGrpSpPr>
        <p:grpSpPr>
          <a:xfrm>
            <a:off x="7996337" y="2117874"/>
            <a:ext cx="787400" cy="158750"/>
            <a:chOff x="8001000" y="3702050"/>
            <a:chExt cx="787400" cy="158750"/>
          </a:xfrm>
        </p:grpSpPr>
        <p:sp>
          <p:nvSpPr>
            <p:cNvPr id="20" name="Multiplicación 19"/>
            <p:cNvSpPr/>
            <p:nvPr/>
          </p:nvSpPr>
          <p:spPr>
            <a:xfrm>
              <a:off x="8001000" y="3708400"/>
              <a:ext cx="152400" cy="152400"/>
            </a:xfrm>
            <a:prstGeom prst="mathMultiply">
              <a:avLst>
                <a:gd name="adj1" fmla="val 6853"/>
              </a:avLst>
            </a:prstGeom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>
                <a:solidFill>
                  <a:srgbClr val="FF0000"/>
                </a:solidFill>
              </a:endParaRPr>
            </a:p>
          </p:txBody>
        </p:sp>
        <p:sp>
          <p:nvSpPr>
            <p:cNvPr id="21" name="Multiplicación 20"/>
            <p:cNvSpPr/>
            <p:nvPr/>
          </p:nvSpPr>
          <p:spPr>
            <a:xfrm>
              <a:off x="8636000" y="3702050"/>
              <a:ext cx="152400" cy="152400"/>
            </a:xfrm>
            <a:prstGeom prst="mathMultiply">
              <a:avLst>
                <a:gd name="adj1" fmla="val 6853"/>
              </a:avLst>
            </a:prstGeom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>
                <a:solidFill>
                  <a:srgbClr val="FF0000"/>
                </a:solidFill>
              </a:endParaRPr>
            </a:p>
          </p:txBody>
        </p:sp>
      </p:grp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40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77771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Privatization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lvl="1" indent="-342900">
              <a:spcAft>
                <a:spcPts val="60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solidFill>
                  <a:srgbClr val="00B050"/>
                </a:solidFill>
                <a:ea typeface="+mn-ea"/>
                <a:cs typeface="+mn-cs"/>
              </a:rPr>
              <a:t>Privatization</a:t>
            </a:r>
            <a:r>
              <a:rPr lang="en-US" sz="2400" dirty="0">
                <a:ea typeface="+mn-ea"/>
                <a:cs typeface="+mn-cs"/>
              </a:rPr>
              <a:t> is an optimization technique where multiple private copies of an output are maintained, then the global copy is updated on completion</a:t>
            </a:r>
          </a:p>
          <a:p>
            <a:pPr lvl="1"/>
            <a:r>
              <a:rPr lang="en-US" sz="2000" dirty="0"/>
              <a:t>Operations on the output must be </a:t>
            </a:r>
            <a:r>
              <a:rPr lang="en-US" sz="2000" dirty="0">
                <a:solidFill>
                  <a:srgbClr val="C00000"/>
                </a:solidFill>
              </a:rPr>
              <a:t>associative and commutative </a:t>
            </a:r>
            <a:r>
              <a:rPr lang="en-US" sz="2000" dirty="0"/>
              <a:t>because the order of updates has changed</a:t>
            </a:r>
          </a:p>
          <a:p>
            <a:pPr>
              <a:buClr>
                <a:schemeClr val="tx1"/>
              </a:buClr>
            </a:pPr>
            <a:endParaRPr lang="en-US" sz="1400" dirty="0"/>
          </a:p>
          <a:p>
            <a:pPr marL="342900" lvl="1" indent="-342900">
              <a:spcAft>
                <a:spcPts val="60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>
                <a:ea typeface="+mn-ea"/>
                <a:cs typeface="+mn-cs"/>
              </a:rPr>
              <a:t>Advantages:</a:t>
            </a:r>
          </a:p>
          <a:p>
            <a:pPr lvl="1"/>
            <a:r>
              <a:rPr lang="en-US" sz="2000" dirty="0"/>
              <a:t>Reduces contention on the global copy</a:t>
            </a:r>
          </a:p>
          <a:p>
            <a:pPr lvl="1"/>
            <a:r>
              <a:rPr lang="en-US" sz="2000" dirty="0"/>
              <a:t>If the output is small enough, the </a:t>
            </a:r>
            <a:r>
              <a:rPr lang="en-US" sz="2000" dirty="0">
                <a:solidFill>
                  <a:srgbClr val="0070C0"/>
                </a:solidFill>
              </a:rPr>
              <a:t>private copy can be placed in shared memory </a:t>
            </a:r>
            <a:r>
              <a:rPr lang="en-US" sz="2000" dirty="0"/>
              <a:t>reducing access latency</a:t>
            </a:r>
          </a:p>
        </p:txBody>
      </p:sp>
      <p:sp>
        <p:nvSpPr>
          <p:cNvPr id="4" name="TextBox 610">
            <a:extLst>
              <a:ext uri="{FF2B5EF4-FFF2-40B4-BE49-F238E27FC236}">
                <a16:creationId xmlns:a16="http://schemas.microsoft.com/office/drawing/2014/main" id="{CC10EBDB-A0D7-9C4E-80A8-0FB63F6BAD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5" name="Marcador de número de diapositiva 3">
            <a:extLst>
              <a:ext uri="{FF2B5EF4-FFF2-40B4-BE49-F238E27FC236}">
                <a16:creationId xmlns:a16="http://schemas.microsoft.com/office/drawing/2014/main" id="{939CCFE8-1EEA-E143-AF42-498E13BC24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41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6179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Histogram Privatization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B050"/>
                </a:solidFill>
                <a:ea typeface="ヒラギノ角ゴ Pro W3" pitchFamily="-108" charset="-128"/>
                <a:cs typeface="ヒラギノ角ゴ Pro W3" pitchFamily="-108" charset="-128"/>
              </a:rPr>
              <a:t>Privatization</a:t>
            </a:r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: Per-block sub-histograms in shared memory</a:t>
            </a:r>
          </a:p>
          <a:p>
            <a:pPr lvl="1"/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Threads use atomic operations in shared memory</a:t>
            </a: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0724" y="1946527"/>
            <a:ext cx="2202553" cy="2202553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0495" y="4567690"/>
            <a:ext cx="5396227" cy="328288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6343" y="5599086"/>
            <a:ext cx="1485900" cy="406400"/>
          </a:xfrm>
          <a:prstGeom prst="rect">
            <a:avLst/>
          </a:prstGeom>
        </p:spPr>
      </p:pic>
      <p:sp>
        <p:nvSpPr>
          <p:cNvPr id="26" name="CuadroTexto 25"/>
          <p:cNvSpPr txBox="1"/>
          <p:nvPr/>
        </p:nvSpPr>
        <p:spPr>
          <a:xfrm>
            <a:off x="1808615" y="42862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0’s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7" name="CuadroTexto 26"/>
          <p:cNvSpPr txBox="1"/>
          <p:nvPr/>
        </p:nvSpPr>
        <p:spPr>
          <a:xfrm>
            <a:off x="3198159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1’s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8" name="CuadroTexto 27"/>
          <p:cNvSpPr txBox="1"/>
          <p:nvPr/>
        </p:nvSpPr>
        <p:spPr>
          <a:xfrm>
            <a:off x="4604439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2’s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9" name="CuadroTexto 28"/>
          <p:cNvSpPr txBox="1"/>
          <p:nvPr/>
        </p:nvSpPr>
        <p:spPr>
          <a:xfrm>
            <a:off x="6046313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3’s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30" name="CuadroTexto 29"/>
          <p:cNvSpPr txBox="1"/>
          <p:nvPr/>
        </p:nvSpPr>
        <p:spPr>
          <a:xfrm>
            <a:off x="5346415" y="5624144"/>
            <a:ext cx="13106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Global memory</a:t>
            </a:r>
          </a:p>
        </p:txBody>
      </p:sp>
      <p:sp>
        <p:nvSpPr>
          <p:cNvPr id="31" name="CuadroTexto 30"/>
          <p:cNvSpPr txBox="1"/>
          <p:nvPr/>
        </p:nvSpPr>
        <p:spPr>
          <a:xfrm>
            <a:off x="3880826" y="6001543"/>
            <a:ext cx="13075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Final histogram</a:t>
            </a:r>
          </a:p>
        </p:txBody>
      </p:sp>
      <p:sp>
        <p:nvSpPr>
          <p:cNvPr id="32" name="CuadroTexto 31"/>
          <p:cNvSpPr txBox="1"/>
          <p:nvPr/>
        </p:nvSpPr>
        <p:spPr>
          <a:xfrm>
            <a:off x="531473" y="4563294"/>
            <a:ext cx="1349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Shared memory</a:t>
            </a:r>
          </a:p>
        </p:txBody>
      </p:sp>
      <p:cxnSp>
        <p:nvCxnSpPr>
          <p:cNvPr id="33" name="Conector recto de flecha 32"/>
          <p:cNvCxnSpPr/>
          <p:nvPr/>
        </p:nvCxnSpPr>
        <p:spPr>
          <a:xfrm flipH="1">
            <a:off x="5067687" y="4922357"/>
            <a:ext cx="1589354" cy="6767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de flecha 34"/>
          <p:cNvCxnSpPr/>
          <p:nvPr/>
        </p:nvCxnSpPr>
        <p:spPr>
          <a:xfrm>
            <a:off x="2484536" y="4895978"/>
            <a:ext cx="1696605" cy="6767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de flecha 36"/>
          <p:cNvCxnSpPr/>
          <p:nvPr/>
        </p:nvCxnSpPr>
        <p:spPr>
          <a:xfrm flipH="1">
            <a:off x="4780159" y="4895978"/>
            <a:ext cx="556766" cy="7281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de flecha 38"/>
          <p:cNvCxnSpPr/>
          <p:nvPr/>
        </p:nvCxnSpPr>
        <p:spPr>
          <a:xfrm>
            <a:off x="3880827" y="4871071"/>
            <a:ext cx="527941" cy="72801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42</a:t>
            </a:fld>
            <a:endParaRPr lang="en-US" altLang="en-US"/>
          </a:p>
        </p:txBody>
      </p:sp>
      <p:sp>
        <p:nvSpPr>
          <p:cNvPr id="20" name="CuadroTexto 29">
            <a:extLst>
              <a:ext uri="{FF2B5EF4-FFF2-40B4-BE49-F238E27FC236}">
                <a16:creationId xmlns:a16="http://schemas.microsoft.com/office/drawing/2014/main" id="{26191C57-5FA0-0145-983F-9FA0362EDE44}"/>
              </a:ext>
            </a:extLst>
          </p:cNvPr>
          <p:cNvSpPr txBox="1"/>
          <p:nvPr/>
        </p:nvSpPr>
        <p:spPr>
          <a:xfrm>
            <a:off x="6063044" y="5114795"/>
            <a:ext cx="15444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Parallel reduction</a:t>
            </a:r>
          </a:p>
        </p:txBody>
      </p:sp>
    </p:spTree>
    <p:extLst>
      <p:ext uri="{BB962C8B-B14F-4D97-AF65-F5344CB8AC3E}">
        <p14:creationId xmlns:p14="http://schemas.microsoft.com/office/powerpoint/2010/main" val="312191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2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Histogram Privatization + Coarsening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7030A0"/>
                </a:solidFill>
                <a:ea typeface="ヒラギノ角ゴ Pro W3" pitchFamily="-108" charset="-128"/>
                <a:cs typeface="ヒラギノ角ゴ Pro W3" pitchFamily="-108" charset="-128"/>
              </a:rPr>
              <a:t>Coarsening</a:t>
            </a:r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: Each block processes several image chunks</a:t>
            </a:r>
          </a:p>
          <a:p>
            <a:pPr lvl="1"/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Fewer sub-histograms to initialize and to merge at the end</a:t>
            </a:r>
          </a:p>
        </p:txBody>
      </p:sp>
      <p:pic>
        <p:nvPicPr>
          <p:cNvPr id="23" name="Imagen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0724" y="1946527"/>
            <a:ext cx="2202553" cy="2202553"/>
          </a:xfrm>
          <a:prstGeom prst="rect">
            <a:avLst/>
          </a:prstGeom>
        </p:spPr>
      </p:pic>
      <p:pic>
        <p:nvPicPr>
          <p:cNvPr id="24" name="Imagen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0495" y="4567690"/>
            <a:ext cx="5396227" cy="328288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6343" y="5599086"/>
            <a:ext cx="1485900" cy="406400"/>
          </a:xfrm>
          <a:prstGeom prst="rect">
            <a:avLst/>
          </a:prstGeom>
        </p:spPr>
      </p:pic>
      <p:sp>
        <p:nvSpPr>
          <p:cNvPr id="26" name="CuadroTexto 25"/>
          <p:cNvSpPr txBox="1"/>
          <p:nvPr/>
        </p:nvSpPr>
        <p:spPr>
          <a:xfrm>
            <a:off x="1808615" y="42862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0’s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7" name="CuadroTexto 26"/>
          <p:cNvSpPr txBox="1"/>
          <p:nvPr/>
        </p:nvSpPr>
        <p:spPr>
          <a:xfrm>
            <a:off x="3198159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1’s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8" name="CuadroTexto 27"/>
          <p:cNvSpPr txBox="1"/>
          <p:nvPr/>
        </p:nvSpPr>
        <p:spPr>
          <a:xfrm>
            <a:off x="4604439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2’s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29" name="CuadroTexto 28"/>
          <p:cNvSpPr txBox="1"/>
          <p:nvPr/>
        </p:nvSpPr>
        <p:spPr>
          <a:xfrm>
            <a:off x="6046313" y="4300195"/>
            <a:ext cx="13440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Block 3’s sub-</a:t>
            </a:r>
            <a:r>
              <a:rPr lang="en-US" sz="1200" dirty="0" err="1"/>
              <a:t>histo</a:t>
            </a:r>
            <a:endParaRPr lang="en-US" sz="1200" dirty="0"/>
          </a:p>
        </p:txBody>
      </p:sp>
      <p:sp>
        <p:nvSpPr>
          <p:cNvPr id="30" name="CuadroTexto 29"/>
          <p:cNvSpPr txBox="1"/>
          <p:nvPr/>
        </p:nvSpPr>
        <p:spPr>
          <a:xfrm>
            <a:off x="5346415" y="5624144"/>
            <a:ext cx="13106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Global memory</a:t>
            </a:r>
          </a:p>
        </p:txBody>
      </p:sp>
      <p:sp>
        <p:nvSpPr>
          <p:cNvPr id="31" name="CuadroTexto 30"/>
          <p:cNvSpPr txBox="1"/>
          <p:nvPr/>
        </p:nvSpPr>
        <p:spPr>
          <a:xfrm>
            <a:off x="3880826" y="6001543"/>
            <a:ext cx="13075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Final histogram</a:t>
            </a:r>
          </a:p>
        </p:txBody>
      </p:sp>
      <p:sp>
        <p:nvSpPr>
          <p:cNvPr id="32" name="CuadroTexto 31"/>
          <p:cNvSpPr txBox="1"/>
          <p:nvPr/>
        </p:nvSpPr>
        <p:spPr>
          <a:xfrm>
            <a:off x="531473" y="4563294"/>
            <a:ext cx="1349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Shared memory</a:t>
            </a:r>
          </a:p>
        </p:txBody>
      </p:sp>
      <p:cxnSp>
        <p:nvCxnSpPr>
          <p:cNvPr id="33" name="Conector recto de flecha 32"/>
          <p:cNvCxnSpPr/>
          <p:nvPr/>
        </p:nvCxnSpPr>
        <p:spPr>
          <a:xfrm flipH="1">
            <a:off x="5067687" y="4922357"/>
            <a:ext cx="1589354" cy="6767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de flecha 34"/>
          <p:cNvCxnSpPr/>
          <p:nvPr/>
        </p:nvCxnSpPr>
        <p:spPr>
          <a:xfrm>
            <a:off x="2484536" y="4895978"/>
            <a:ext cx="1696605" cy="6767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de flecha 36"/>
          <p:cNvCxnSpPr/>
          <p:nvPr/>
        </p:nvCxnSpPr>
        <p:spPr>
          <a:xfrm flipH="1">
            <a:off x="4780159" y="4895978"/>
            <a:ext cx="556766" cy="7281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de flecha 38"/>
          <p:cNvCxnSpPr/>
          <p:nvPr/>
        </p:nvCxnSpPr>
        <p:spPr>
          <a:xfrm>
            <a:off x="3880827" y="4871071"/>
            <a:ext cx="527941" cy="72801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43</a:t>
            </a:fld>
            <a:endParaRPr lang="en-US" altLang="en-US"/>
          </a:p>
        </p:txBody>
      </p:sp>
      <p:sp>
        <p:nvSpPr>
          <p:cNvPr id="20" name="CuadroTexto 29">
            <a:extLst>
              <a:ext uri="{FF2B5EF4-FFF2-40B4-BE49-F238E27FC236}">
                <a16:creationId xmlns:a16="http://schemas.microsoft.com/office/drawing/2014/main" id="{26191C57-5FA0-0145-983F-9FA0362EDE44}"/>
              </a:ext>
            </a:extLst>
          </p:cNvPr>
          <p:cNvSpPr txBox="1"/>
          <p:nvPr/>
        </p:nvSpPr>
        <p:spPr>
          <a:xfrm>
            <a:off x="6063044" y="5114795"/>
            <a:ext cx="15444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70C0"/>
                </a:solidFill>
              </a:rPr>
              <a:t>Parallel reduction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4FF883-0969-DD48-BEE1-C261F7EB1C4D}"/>
              </a:ext>
            </a:extLst>
          </p:cNvPr>
          <p:cNvSpPr txBox="1"/>
          <p:nvPr/>
        </p:nvSpPr>
        <p:spPr>
          <a:xfrm>
            <a:off x="1547664" y="2708612"/>
            <a:ext cx="8383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600" dirty="0"/>
              <a:t>Block 0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6D06022-DDC3-3846-89D1-3003CA87ACD7}"/>
              </a:ext>
            </a:extLst>
          </p:cNvPr>
          <p:cNvCxnSpPr>
            <a:cxnSpLocks/>
            <a:stCxn id="5" idx="3"/>
          </p:cNvCxnSpPr>
          <p:nvPr/>
        </p:nvCxnSpPr>
        <p:spPr>
          <a:xfrm flipV="1">
            <a:off x="2385970" y="2133358"/>
            <a:ext cx="1125761" cy="744531"/>
          </a:xfrm>
          <a:prstGeom prst="straightConnector1">
            <a:avLst/>
          </a:prstGeom>
          <a:ln w="190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B0B8468-FE96-CF4E-B94A-4E426E232897}"/>
              </a:ext>
            </a:extLst>
          </p:cNvPr>
          <p:cNvCxnSpPr>
            <a:cxnSpLocks/>
            <a:stCxn id="5" idx="3"/>
          </p:cNvCxnSpPr>
          <p:nvPr/>
        </p:nvCxnSpPr>
        <p:spPr>
          <a:xfrm flipV="1">
            <a:off x="2385970" y="2657382"/>
            <a:ext cx="1125761" cy="220507"/>
          </a:xfrm>
          <a:prstGeom prst="straightConnector1">
            <a:avLst/>
          </a:prstGeom>
          <a:ln w="190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2A49AFC3-911F-4F42-907B-C80ED8A27CF6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2385970" y="2877889"/>
            <a:ext cx="1125761" cy="318784"/>
          </a:xfrm>
          <a:prstGeom prst="straightConnector1">
            <a:avLst/>
          </a:prstGeom>
          <a:ln w="190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AB6030A9-7333-DA47-A1AD-A0470389D5DF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2385970" y="2877889"/>
            <a:ext cx="1125761" cy="881180"/>
          </a:xfrm>
          <a:prstGeom prst="straightConnector1">
            <a:avLst/>
          </a:prstGeom>
          <a:ln w="190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948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7"/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08720"/>
          </a:xfrm>
        </p:spPr>
        <p:txBody>
          <a:bodyPr/>
          <a:lstStyle/>
          <a:p>
            <a:r>
              <a:rPr lang="en-US" dirty="0"/>
              <a:t>Parallel Histogram Kernel with Privatization </a:t>
            </a:r>
            <a:r>
              <a:rPr lang="en-US" sz="2400" dirty="0"/>
              <a:t>(+ Coarsening)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71534" y="980728"/>
            <a:ext cx="8592953" cy="5400600"/>
          </a:xfrm>
        </p:spPr>
        <p:txBody>
          <a:bodyPr>
            <a:noAutofit/>
          </a:bodyPr>
          <a:lstStyle/>
          <a:p>
            <a:pPr marL="576263" indent="-576263">
              <a:buFontTx/>
              <a:buNone/>
              <a:defRPr/>
            </a:pPr>
            <a:r>
              <a:rPr lang="en-US" sz="10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__global__ void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histogram_kernel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0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unsigned int 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*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histo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, </a:t>
            </a:r>
            <a:r>
              <a:rPr lang="en-US" sz="10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unsigned int 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*input, </a:t>
            </a:r>
            <a:r>
              <a:rPr lang="en-US" sz="10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unsigned int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input_size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){</a:t>
            </a:r>
          </a:p>
          <a:p>
            <a:pPr marL="576263" indent="-576263">
              <a:buFontTx/>
              <a:buNone/>
              <a:defRPr/>
            </a:pPr>
            <a:endParaRPr lang="en-US" sz="1000" dirty="0">
              <a:latin typeface="Courier" pitchFamily="2" charset="0"/>
              <a:cs typeface="Courier New" pitchFamily="49" charset="0"/>
            </a:endParaRPr>
          </a:p>
          <a:p>
            <a:pPr marL="576263" indent="-576263">
              <a:buNone/>
              <a:defRPr/>
            </a:pPr>
            <a:r>
              <a:rPr lang="en-US" sz="1000" dirty="0">
                <a:latin typeface="Courier" pitchFamily="2" charset="0"/>
                <a:cs typeface="Courier New" pitchFamily="49" charset="0"/>
              </a:rPr>
              <a:t>    int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tid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=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blockIdx.x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*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+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; </a:t>
            </a:r>
            <a:r>
              <a:rPr lang="en-US" sz="10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Thread index</a:t>
            </a:r>
            <a:endParaRPr lang="en-US" sz="10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000" dirty="0">
                <a:latin typeface="Courier" pitchFamily="2" charset="0"/>
                <a:cs typeface="Courier New" pitchFamily="49" charset="0"/>
              </a:rPr>
              <a:t>    int stride =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*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gridDim.x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; </a:t>
            </a:r>
            <a:r>
              <a:rPr lang="en-US" sz="10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Total number of threads</a:t>
            </a:r>
          </a:p>
          <a:p>
            <a:pPr marL="576263" indent="-576263">
              <a:buFontTx/>
              <a:buNone/>
              <a:defRPr/>
            </a:pPr>
            <a:endParaRPr lang="en-US" sz="1000" dirty="0">
              <a:latin typeface="Courier" pitchFamily="2" charset="0"/>
              <a:cs typeface="Courier New" pitchFamily="49" charset="0"/>
            </a:endParaRPr>
          </a:p>
          <a:p>
            <a:pPr marL="576263" indent="-576263">
              <a:buFontTx/>
              <a:buNone/>
              <a:defRPr/>
            </a:pPr>
            <a:r>
              <a:rPr lang="en-US" sz="1000" dirty="0">
                <a:latin typeface="Courier" pitchFamily="2" charset="0"/>
                <a:cs typeface="Courier New" pitchFamily="49" charset="0"/>
              </a:rPr>
              <a:t>    </a:t>
            </a:r>
            <a:r>
              <a:rPr lang="en-US" sz="10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__shared__ unsigned int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histo_s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[BINS]; </a:t>
            </a:r>
            <a:r>
              <a:rPr lang="en-US" sz="10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Private per-block sub-histogram</a:t>
            </a:r>
          </a:p>
          <a:p>
            <a:pPr marL="576263" indent="-576263">
              <a:buFontTx/>
              <a:buNone/>
              <a:defRPr/>
            </a:pPr>
            <a:endParaRPr lang="en-US" sz="1000" dirty="0">
              <a:latin typeface="Courier" pitchFamily="2" charset="0"/>
              <a:cs typeface="Courier New" pitchFamily="49" charset="0"/>
            </a:endParaRPr>
          </a:p>
          <a:p>
            <a:pPr marL="576263" indent="-576263">
              <a:buNone/>
              <a:defRPr/>
            </a:pPr>
            <a:r>
              <a:rPr lang="en-US" sz="10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    // Sub-histogram initialization</a:t>
            </a:r>
          </a:p>
          <a:p>
            <a:pPr marL="0" indent="0">
              <a:buFontTx/>
              <a:buNone/>
              <a:defRPr/>
            </a:pPr>
            <a:r>
              <a:rPr lang="en-US" sz="1000" dirty="0">
                <a:latin typeface="Courier" pitchFamily="2" charset="0"/>
                <a:cs typeface="Courier New" pitchFamily="49" charset="0"/>
              </a:rPr>
              <a:t>    </a:t>
            </a:r>
            <a:r>
              <a:rPr lang="en-US" sz="1000" dirty="0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for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0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=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;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&lt; BINS;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+=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) {</a:t>
            </a:r>
          </a:p>
          <a:p>
            <a:pPr marL="0" indent="0">
              <a:buFontTx/>
              <a:buNone/>
              <a:defRPr/>
            </a:pPr>
            <a:r>
              <a:rPr lang="en-US" sz="1000" dirty="0">
                <a:latin typeface="Courier" pitchFamily="2" charset="0"/>
                <a:cs typeface="Courier New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histo_s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[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] = 0;</a:t>
            </a:r>
          </a:p>
          <a:p>
            <a:pPr marL="0" indent="0">
              <a:buFontTx/>
              <a:buNone/>
              <a:defRPr/>
            </a:pPr>
            <a:r>
              <a:rPr lang="en-US" sz="1000" dirty="0">
                <a:latin typeface="Courier" pitchFamily="2" charset="0"/>
                <a:cs typeface="Courier New" pitchFamily="49" charset="0"/>
              </a:rPr>
              <a:t>    }</a:t>
            </a:r>
          </a:p>
          <a:p>
            <a:pPr marL="0" indent="0">
              <a:buFontTx/>
              <a:buNone/>
              <a:defRPr/>
            </a:pPr>
            <a:r>
              <a:rPr lang="en-US" sz="1000" dirty="0">
                <a:latin typeface="Courier" pitchFamily="2" charset="0"/>
                <a:cs typeface="Courier New" pitchFamily="49" charset="0"/>
              </a:rPr>
              <a:t>    __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syncthreads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(); </a:t>
            </a:r>
            <a:r>
              <a:rPr lang="en-US" sz="10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Intra-block synchronization</a:t>
            </a:r>
          </a:p>
          <a:p>
            <a:pPr marL="0" indent="0">
              <a:buFontTx/>
              <a:buNone/>
              <a:defRPr/>
            </a:pPr>
            <a:endParaRPr lang="en-US" sz="10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000" dirty="0">
                <a:latin typeface="Courier" pitchFamily="2" charset="0"/>
                <a:cs typeface="Courier New" pitchFamily="49" charset="0"/>
              </a:rPr>
              <a:t>    </a:t>
            </a:r>
            <a:r>
              <a:rPr lang="en-US" sz="10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Main loop to compute per-block sub-histograms</a:t>
            </a:r>
          </a:p>
          <a:p>
            <a:pPr marL="0" indent="0">
              <a:buFontTx/>
              <a:buNone/>
              <a:defRPr/>
            </a:pPr>
            <a:r>
              <a:rPr lang="en-US" sz="1000" dirty="0">
                <a:latin typeface="Courier" pitchFamily="2" charset="0"/>
                <a:cs typeface="Courier New" pitchFamily="49" charset="0"/>
              </a:rPr>
              <a:t>    </a:t>
            </a:r>
            <a:r>
              <a:rPr lang="en-US" sz="1000" dirty="0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for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0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=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tid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;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&lt;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input_size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;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+= stride) {</a:t>
            </a:r>
          </a:p>
          <a:p>
            <a:pPr marL="0" indent="0">
              <a:buFontTx/>
              <a:buNone/>
              <a:defRPr/>
            </a:pPr>
            <a:r>
              <a:rPr lang="en-US" sz="1000" dirty="0">
                <a:latin typeface="Courier" pitchFamily="2" charset="0"/>
                <a:cs typeface="Courier New" pitchFamily="49" charset="0"/>
              </a:rPr>
              <a:t>    </a:t>
            </a:r>
          </a:p>
          <a:p>
            <a:pPr marL="0" indent="0">
              <a:buNone/>
              <a:defRPr/>
            </a:pPr>
            <a:r>
              <a:rPr lang="en-US" sz="10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        unsigned int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val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= input[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]; </a:t>
            </a:r>
            <a:r>
              <a:rPr lang="en-US" sz="10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Global memory read (coalesced)</a:t>
            </a:r>
            <a:endParaRPr lang="en-US" sz="10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endParaRPr lang="en-US" sz="10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None/>
              <a:defRPr/>
            </a:pPr>
            <a:r>
              <a:rPr lang="en-US" sz="1000" dirty="0">
                <a:latin typeface="Courier" pitchFamily="2" charset="0"/>
                <a:cs typeface="Courier New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atomicAdd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(&amp;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histo_s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[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val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], 1); </a:t>
            </a:r>
            <a:r>
              <a:rPr lang="en-US" sz="10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Atomic addition in shared memory</a:t>
            </a:r>
            <a:endParaRPr lang="en-US" sz="10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000" dirty="0">
                <a:latin typeface="Courier" pitchFamily="2" charset="0"/>
                <a:cs typeface="Courier New" pitchFamily="49" charset="0"/>
              </a:rPr>
              <a:t>    }</a:t>
            </a:r>
          </a:p>
          <a:p>
            <a:pPr marL="0" indent="0">
              <a:buFontTx/>
              <a:buNone/>
              <a:defRPr/>
            </a:pPr>
            <a:r>
              <a:rPr lang="en-US" sz="1000" dirty="0">
                <a:latin typeface="Courier" pitchFamily="2" charset="0"/>
                <a:cs typeface="Courier New" pitchFamily="49" charset="0"/>
              </a:rPr>
              <a:t>    __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syncthreads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(); </a:t>
            </a:r>
            <a:r>
              <a:rPr lang="en-US" sz="10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Intra-block synchronization</a:t>
            </a:r>
          </a:p>
          <a:p>
            <a:pPr marL="0" indent="0">
              <a:buFontTx/>
              <a:buNone/>
              <a:defRPr/>
            </a:pPr>
            <a:endParaRPr lang="en-US" sz="10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000" dirty="0">
                <a:latin typeface="Courier" pitchFamily="2" charset="0"/>
                <a:cs typeface="Courier New" pitchFamily="49" charset="0"/>
              </a:rPr>
              <a:t>    </a:t>
            </a:r>
            <a:r>
              <a:rPr lang="en-US" sz="10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Merge per-block sub-histograms and write to global memory</a:t>
            </a:r>
          </a:p>
          <a:p>
            <a:pPr marL="0" indent="0">
              <a:buFontTx/>
              <a:buNone/>
              <a:defRPr/>
            </a:pPr>
            <a:r>
              <a:rPr lang="en-US" sz="1000" dirty="0">
                <a:latin typeface="Courier" pitchFamily="2" charset="0"/>
                <a:cs typeface="Courier New" pitchFamily="49" charset="0"/>
              </a:rPr>
              <a:t>    </a:t>
            </a:r>
            <a:r>
              <a:rPr lang="en-US" sz="1000" dirty="0">
                <a:solidFill>
                  <a:srgbClr val="CC9900"/>
                </a:solidFill>
                <a:latin typeface="Courier" pitchFamily="2" charset="0"/>
                <a:cs typeface="Courier New" pitchFamily="49" charset="0"/>
              </a:rPr>
              <a:t>for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000" dirty="0">
                <a:solidFill>
                  <a:srgbClr val="00B050"/>
                </a:solidFill>
                <a:latin typeface="Courier" pitchFamily="2" charset="0"/>
                <a:cs typeface="Courier New" pitchFamily="49" charset="0"/>
              </a:rPr>
              <a:t>int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=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threadIdx.x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;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&lt; BINS;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+=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blockDim.x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) {</a:t>
            </a:r>
          </a:p>
          <a:p>
            <a:pPr marL="0" indent="0">
              <a:buFontTx/>
              <a:buNone/>
              <a:defRPr/>
            </a:pPr>
            <a:endParaRPr lang="en-US" sz="1000" dirty="0">
              <a:latin typeface="Courier" pitchFamily="2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000" dirty="0">
                <a:latin typeface="Courier" pitchFamily="2" charset="0"/>
                <a:cs typeface="Courier New" pitchFamily="49" charset="0"/>
              </a:rPr>
              <a:t>        </a:t>
            </a:r>
            <a:r>
              <a:rPr lang="en-US" sz="1000" dirty="0">
                <a:solidFill>
                  <a:srgbClr val="9DC3E6"/>
                </a:solidFill>
                <a:latin typeface="Courier" pitchFamily="2" charset="0"/>
                <a:cs typeface="Courier New" pitchFamily="49" charset="0"/>
              </a:rPr>
              <a:t>// Atomic addition in global memory</a:t>
            </a:r>
          </a:p>
          <a:p>
            <a:pPr marL="0" indent="0">
              <a:buFontTx/>
              <a:buNone/>
              <a:defRPr/>
            </a:pPr>
            <a:r>
              <a:rPr lang="en-US" sz="1000" dirty="0">
                <a:latin typeface="Courier" pitchFamily="2" charset="0"/>
                <a:cs typeface="Courier New" pitchFamily="49" charset="0"/>
              </a:rPr>
              <a:t>       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atomicAdd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(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histo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 +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, 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histo_s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[</a:t>
            </a:r>
            <a:r>
              <a:rPr lang="en-US" sz="1000" dirty="0" err="1">
                <a:latin typeface="Courier" pitchFamily="2" charset="0"/>
                <a:cs typeface="Courier New" pitchFamily="49" charset="0"/>
              </a:rPr>
              <a:t>i</a:t>
            </a:r>
            <a:r>
              <a:rPr lang="en-US" sz="1000" dirty="0">
                <a:latin typeface="Courier" pitchFamily="2" charset="0"/>
                <a:cs typeface="Courier New" pitchFamily="49" charset="0"/>
              </a:rPr>
              <a:t>]);</a:t>
            </a:r>
          </a:p>
          <a:p>
            <a:pPr marL="0" indent="0">
              <a:buFontTx/>
              <a:buNone/>
              <a:defRPr/>
            </a:pPr>
            <a:r>
              <a:rPr lang="en-US" sz="1000" dirty="0">
                <a:latin typeface="Courier" pitchFamily="2" charset="0"/>
                <a:cs typeface="Courier New" pitchFamily="49" charset="0"/>
              </a:rPr>
              <a:t>    }</a:t>
            </a:r>
          </a:p>
          <a:p>
            <a:pPr marL="0" indent="0">
              <a:buFontTx/>
              <a:buNone/>
              <a:defRPr/>
            </a:pPr>
            <a:r>
              <a:rPr lang="en-US" sz="1000" dirty="0">
                <a:latin typeface="Courier" pitchFamily="2" charset="0"/>
                <a:cs typeface="Courier New" pitchFamily="49" charset="0"/>
              </a:rPr>
              <a:t>}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85C46A-68B9-524C-AB16-B82D1E3704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07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Warp-Synchronous Programming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for Atomic Operations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6886124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Warp Shuffle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Built-in </a:t>
            </a:r>
            <a:r>
              <a:rPr lang="en-US" dirty="0">
                <a:solidFill>
                  <a:srgbClr val="00B050"/>
                </a:solidFill>
              </a:rPr>
              <a:t>warp shuffle functions </a:t>
            </a:r>
            <a:r>
              <a:rPr lang="en-US" dirty="0"/>
              <a:t>enable threads to share data with other threads in the same warp</a:t>
            </a:r>
          </a:p>
          <a:p>
            <a:pPr lvl="1"/>
            <a:r>
              <a:rPr lang="en-US" dirty="0"/>
              <a:t>Faster than using shared memory and </a:t>
            </a:r>
            <a:r>
              <a:rPr lang="en-US" sz="1800" dirty="0">
                <a:latin typeface="Courier" pitchFamily="2" charset="0"/>
                <a:cs typeface="Courier New" panose="02070309020205020404" pitchFamily="49" charset="0"/>
              </a:rPr>
              <a:t>__</a:t>
            </a:r>
            <a:r>
              <a:rPr lang="en-US" sz="1800" dirty="0" err="1">
                <a:latin typeface="Courier" pitchFamily="2" charset="0"/>
                <a:cs typeface="Courier New" panose="02070309020205020404" pitchFamily="49" charset="0"/>
              </a:rPr>
              <a:t>syncthreads</a:t>
            </a:r>
            <a:r>
              <a:rPr lang="en-US" sz="1800" dirty="0">
                <a:latin typeface="Courier" pitchFamily="2" charset="0"/>
                <a:cs typeface="Courier New" panose="02070309020205020404" pitchFamily="49" charset="0"/>
              </a:rPr>
              <a:t>()</a:t>
            </a:r>
            <a:r>
              <a:rPr lang="en-US" dirty="0">
                <a:latin typeface="Courier" pitchFamily="2" charset="0"/>
              </a:rPr>
              <a:t> </a:t>
            </a:r>
            <a:r>
              <a:rPr lang="en-US" dirty="0"/>
              <a:t>to share across threads in the same block</a:t>
            </a:r>
          </a:p>
          <a:p>
            <a:r>
              <a:rPr lang="en-US" dirty="0"/>
              <a:t>Variants:</a:t>
            </a:r>
          </a:p>
          <a:p>
            <a:pPr lvl="1"/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__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shfl_sync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(mask, 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var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, 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srcLane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)</a:t>
            </a:r>
          </a:p>
          <a:p>
            <a:pPr lvl="2"/>
            <a:r>
              <a:rPr lang="en-US" sz="1800" dirty="0"/>
              <a:t>Direct copy from indexed lane</a:t>
            </a:r>
          </a:p>
          <a:p>
            <a:pPr lvl="1">
              <a:lnSpc>
                <a:spcPct val="150000"/>
              </a:lnSpc>
            </a:pP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__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shfl_up_sync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(mask, 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var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, delta)</a:t>
            </a:r>
          </a:p>
          <a:p>
            <a:pPr lvl="2"/>
            <a:r>
              <a:rPr lang="en-US" sz="1800" dirty="0"/>
              <a:t>Copy from a lane with lower ID relative to caller</a:t>
            </a:r>
          </a:p>
          <a:p>
            <a:pPr lvl="1">
              <a:lnSpc>
                <a:spcPct val="150000"/>
              </a:lnSpc>
            </a:pP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__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shfl_down_sync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(mask, 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var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, delta)</a:t>
            </a:r>
          </a:p>
          <a:p>
            <a:pPr lvl="2"/>
            <a:r>
              <a:rPr lang="en-US" sz="1800" dirty="0"/>
              <a:t>Copy from a lane with higher ID relative to caller</a:t>
            </a:r>
          </a:p>
          <a:p>
            <a:pPr lvl="1">
              <a:lnSpc>
                <a:spcPct val="150000"/>
              </a:lnSpc>
            </a:pP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__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shfl_xor_sync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(mask, 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var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, </a:t>
            </a:r>
            <a:r>
              <a:rPr lang="en-US" sz="2000" dirty="0" err="1">
                <a:latin typeface="Courier" pitchFamily="2" charset="0"/>
                <a:cs typeface="Courier New" panose="02070309020205020404" pitchFamily="49" charset="0"/>
              </a:rPr>
              <a:t>laneMask</a:t>
            </a:r>
            <a:r>
              <a:rPr lang="en-US" sz="2000" dirty="0">
                <a:latin typeface="Courier" pitchFamily="2" charset="0"/>
                <a:cs typeface="Courier New" panose="02070309020205020404" pitchFamily="49" charset="0"/>
              </a:rPr>
              <a:t>)</a:t>
            </a:r>
          </a:p>
          <a:p>
            <a:pPr lvl="2"/>
            <a:r>
              <a:rPr lang="en-US" sz="1800" dirty="0"/>
              <a:t>Copy from a lane based on bitwise XOR of own lane ID</a:t>
            </a:r>
          </a:p>
        </p:txBody>
      </p:sp>
      <p:sp>
        <p:nvSpPr>
          <p:cNvPr id="4" name="TextBox 610">
            <a:extLst>
              <a:ext uri="{FF2B5EF4-FFF2-40B4-BE49-F238E27FC236}">
                <a16:creationId xmlns:a16="http://schemas.microsoft.com/office/drawing/2014/main" id="{E5C9DFF2-6423-7140-854A-E4EBF5355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156164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Izzat El Hajj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13ECAAA1-D235-9D45-BCD8-71A3CFC8F14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41105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7C8C0-E7CB-4256-8842-D56219A19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Warp-Synchronous Primitives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BA5596-9E78-4252-B12D-2838577F9D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__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syncwarp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(unsigned)</a:t>
            </a:r>
            <a:br>
              <a:rPr lang="en-US" dirty="0">
                <a:solidFill>
                  <a:srgbClr val="000000"/>
                </a:solidFill>
              </a:rPr>
            </a:br>
            <a:br>
              <a:rPr lang="en-US" dirty="0"/>
            </a:br>
            <a:r>
              <a:rPr lang="en-US" dirty="0"/>
              <a:t>Forces the reconvergence of the threads in the mask</a:t>
            </a:r>
          </a:p>
          <a:p>
            <a:endParaRPr lang="en-US" dirty="0"/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__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activemask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  <a:br>
              <a:rPr lang="en-US" dirty="0"/>
            </a:br>
            <a:br>
              <a:rPr lang="en-US" dirty="0"/>
            </a:br>
            <a:r>
              <a:rPr lang="en-US" dirty="0"/>
              <a:t>Returns the mask of converged threads</a:t>
            </a:r>
          </a:p>
          <a:p>
            <a:endParaRPr lang="en-US" dirty="0"/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__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all_sync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(unsigned, bool) </a:t>
            </a:r>
            <a:r>
              <a:rPr lang="en-US" dirty="0">
                <a:solidFill>
                  <a:srgbClr val="000000"/>
                </a:solidFill>
              </a:rPr>
              <a:t>and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__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any_sync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(unsigned, bool)</a:t>
            </a:r>
            <a:br>
              <a:rPr lang="en-US" dirty="0"/>
            </a:br>
            <a:br>
              <a:rPr lang="en-US" dirty="0"/>
            </a:br>
            <a:r>
              <a:rPr lang="en-US" dirty="0"/>
              <a:t>Returns true if all or any of the participating threads pass true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610">
            <a:extLst>
              <a:ext uri="{FF2B5EF4-FFF2-40B4-BE49-F238E27FC236}">
                <a16:creationId xmlns:a16="http://schemas.microsoft.com/office/drawing/2014/main" id="{41A1F0DA-9627-5746-96BD-56A391C647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241444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Hwu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&amp; Kirk (PUMPS 2021)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05EA920E-4D8E-EA45-96A0-42408D570A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69025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7C8C0-E7CB-4256-8842-D56219A19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Warp-Synchronous Primitives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BA5596-9E78-4252-B12D-2838577F9D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__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ballot_sync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(unsigned, bool)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Returns the mask of threads that passed true</a:t>
            </a:r>
          </a:p>
          <a:p>
            <a:endParaRPr lang="en-US" dirty="0"/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__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match_all_sync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(unsigned, _T)</a:t>
            </a:r>
            <a:br>
              <a:rPr lang="en-US" dirty="0">
                <a:latin typeface="Consolas" panose="020B0609020204030204" pitchFamily="49" charset="0"/>
              </a:rPr>
            </a:br>
            <a:br>
              <a:rPr lang="en-US" dirty="0"/>
            </a:br>
            <a:r>
              <a:rPr lang="en-US" dirty="0"/>
              <a:t>Returns true if all participating threads pass the same value</a:t>
            </a:r>
          </a:p>
          <a:p>
            <a:endParaRPr lang="en-US" dirty="0"/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__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match_any_sync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(unsigned, _T)</a:t>
            </a:r>
            <a:br>
              <a:rPr lang="en-US" dirty="0"/>
            </a:br>
            <a:br>
              <a:rPr lang="en-US" dirty="0"/>
            </a:br>
            <a:r>
              <a:rPr lang="en-US" dirty="0"/>
              <a:t>Returns the mask of participating threads passing the same value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610">
            <a:extLst>
              <a:ext uri="{FF2B5EF4-FFF2-40B4-BE49-F238E27FC236}">
                <a16:creationId xmlns:a16="http://schemas.microsoft.com/office/drawing/2014/main" id="{C0255FD6-C97F-F841-8C5C-D64BA8A2E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241444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Hwu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&amp; Kirk (PUMPS 2021)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F2F603DC-6286-F14C-82C4-EA050788D68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485435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F757BD-6520-4CEA-911D-ABDCC97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Coalesced Atomic Operations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1E8717-46C6-4131-95F5-6EC0A574C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807896" cy="1213126"/>
          </a:xfrm>
        </p:spPr>
        <p:txBody>
          <a:bodyPr/>
          <a:lstStyle/>
          <a:p>
            <a:r>
              <a:rPr lang="en-US" dirty="0"/>
              <a:t>Identify threads operating on the same atomic and use a reduction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721841-1947-405F-B8F7-5078CA812C9D}"/>
              </a:ext>
            </a:extLst>
          </p:cNvPr>
          <p:cNvSpPr txBox="1"/>
          <p:nvPr/>
        </p:nvSpPr>
        <p:spPr>
          <a:xfrm>
            <a:off x="467544" y="2229859"/>
            <a:ext cx="820891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400" dirty="0">
                <a:latin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</a:rPr>
              <a:t>atomic_add</a:t>
            </a:r>
            <a:r>
              <a:rPr lang="en-US" sz="1400" dirty="0"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400" dirty="0">
                <a:latin typeface="Consolas" panose="020B0609020204030204" pitchFamily="49" charset="0"/>
              </a:rPr>
              <a:t> * </a:t>
            </a:r>
            <a:r>
              <a:rPr lang="en-US" sz="1400" dirty="0" err="1">
                <a:latin typeface="Consolas" panose="020B0609020204030204" pitchFamily="49" charset="0"/>
              </a:rPr>
              <a:t>ptr</a:t>
            </a:r>
            <a:r>
              <a:rPr lang="en-US" sz="1400" dirty="0">
                <a:latin typeface="Consolas" panose="020B0609020204030204" pitchFamily="49" charset="0"/>
              </a:rPr>
              <a:t>, </a:t>
            </a:r>
            <a:r>
              <a:rPr lang="en-US" sz="14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400" dirty="0">
                <a:latin typeface="Consolas" panose="020B0609020204030204" pitchFamily="49" charset="0"/>
              </a:rPr>
              <a:t> value){</a:t>
            </a:r>
          </a:p>
          <a:p>
            <a:endParaRPr lang="en-US" sz="1400" dirty="0">
              <a:latin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B050"/>
                </a:solidFill>
                <a:latin typeface="Consolas" panose="020B0609020204030204" pitchFamily="49" charset="0"/>
              </a:rPr>
              <a:t>unsigned</a:t>
            </a:r>
            <a:r>
              <a:rPr lang="en-US" sz="1400" dirty="0">
                <a:latin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</a:rPr>
              <a:t>active_mask</a:t>
            </a:r>
            <a:r>
              <a:rPr lang="en-US" sz="1400" dirty="0">
                <a:latin typeface="Consolas" panose="020B0609020204030204" pitchFamily="49" charset="0"/>
              </a:rPr>
              <a:t> = __</a:t>
            </a:r>
            <a:r>
              <a:rPr lang="en-US" sz="1400" dirty="0" err="1">
                <a:latin typeface="Consolas" panose="020B0609020204030204" pitchFamily="49" charset="0"/>
              </a:rPr>
              <a:t>activemask</a:t>
            </a:r>
            <a:r>
              <a:rPr lang="en-US" sz="1400" dirty="0">
                <a:latin typeface="Consolas" panose="020B0609020204030204" pitchFamily="49" charset="0"/>
              </a:rPr>
              <a:t>();</a:t>
            </a:r>
            <a:br>
              <a:rPr lang="en-US" sz="1400" dirty="0">
                <a:latin typeface="Consolas" panose="020B0609020204030204" pitchFamily="49" charset="0"/>
              </a:rPr>
            </a:br>
            <a:r>
              <a:rPr lang="en-US" sz="1400" dirty="0"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B050"/>
                </a:solidFill>
                <a:latin typeface="Consolas" panose="020B0609020204030204" pitchFamily="49" charset="0"/>
              </a:rPr>
              <a:t>unsigned</a:t>
            </a:r>
            <a:r>
              <a:rPr lang="en-US" sz="1400" dirty="0">
                <a:latin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</a:rPr>
              <a:t>active_mask</a:t>
            </a:r>
            <a:r>
              <a:rPr lang="en-US" sz="1400" dirty="0">
                <a:latin typeface="Consolas" panose="020B0609020204030204" pitchFamily="49" charset="0"/>
              </a:rPr>
              <a:t> = __</a:t>
            </a:r>
            <a:r>
              <a:rPr lang="en-US" sz="1400" dirty="0" err="1">
                <a:latin typeface="Consolas" panose="020B0609020204030204" pitchFamily="49" charset="0"/>
              </a:rPr>
              <a:t>match_any_sync</a:t>
            </a:r>
            <a:r>
              <a:rPr lang="en-US" sz="1400" dirty="0">
                <a:latin typeface="Consolas" panose="020B0609020204030204" pitchFamily="49" charset="0"/>
              </a:rPr>
              <a:t>(</a:t>
            </a:r>
            <a:r>
              <a:rPr lang="en-US" sz="1400" dirty="0" err="1">
                <a:latin typeface="Consolas" panose="020B0609020204030204" pitchFamily="49" charset="0"/>
              </a:rPr>
              <a:t>active_mask</a:t>
            </a:r>
            <a:r>
              <a:rPr lang="en-US" sz="1400" dirty="0">
                <a:latin typeface="Consolas" panose="020B0609020204030204" pitchFamily="49" charset="0"/>
              </a:rPr>
              <a:t>, </a:t>
            </a:r>
            <a:r>
              <a:rPr lang="en-US" sz="1400" dirty="0" err="1">
                <a:latin typeface="Consolas" panose="020B0609020204030204" pitchFamily="49" charset="0"/>
              </a:rPr>
              <a:t>ptr</a:t>
            </a:r>
            <a:r>
              <a:rPr lang="en-US" sz="1400" dirty="0">
                <a:latin typeface="Consolas" panose="020B0609020204030204" pitchFamily="49" charset="0"/>
              </a:rPr>
              <a:t>);</a:t>
            </a:r>
          </a:p>
          <a:p>
            <a:br>
              <a:rPr lang="en-US" sz="1400" dirty="0">
                <a:latin typeface="Consolas" panose="020B0609020204030204" pitchFamily="49" charset="0"/>
              </a:rPr>
            </a:br>
            <a:r>
              <a:rPr lang="en-US" sz="1400" dirty="0"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B050"/>
                </a:solidFill>
                <a:latin typeface="Consolas" panose="020B0609020204030204" pitchFamily="49" charset="0"/>
              </a:rPr>
              <a:t>int</a:t>
            </a:r>
            <a:r>
              <a:rPr lang="en-US" sz="1400" dirty="0">
                <a:latin typeface="Consolas" panose="020B0609020204030204" pitchFamily="49" charset="0"/>
              </a:rPr>
              <a:t> value = </a:t>
            </a:r>
            <a:r>
              <a:rPr lang="en-US" sz="1400" dirty="0" err="1">
                <a:latin typeface="Consolas" panose="020B0609020204030204" pitchFamily="49" charset="0"/>
              </a:rPr>
              <a:t>reduce_warp</a:t>
            </a:r>
            <a:r>
              <a:rPr lang="en-US" sz="1400" dirty="0">
                <a:latin typeface="Consolas" panose="020B0609020204030204" pitchFamily="49" charset="0"/>
              </a:rPr>
              <a:t>(</a:t>
            </a:r>
            <a:r>
              <a:rPr lang="en-US" sz="1400" dirty="0" err="1">
                <a:latin typeface="Consolas" panose="020B0609020204030204" pitchFamily="49" charset="0"/>
              </a:rPr>
              <a:t>active_mask</a:t>
            </a:r>
            <a:r>
              <a:rPr lang="en-US" sz="1400" dirty="0">
                <a:latin typeface="Consolas" panose="020B0609020204030204" pitchFamily="49" charset="0"/>
              </a:rPr>
              <a:t>, value);</a:t>
            </a:r>
            <a:br>
              <a:rPr lang="en-US" sz="1400" dirty="0">
                <a:latin typeface="Consolas" panose="020B0609020204030204" pitchFamily="49" charset="0"/>
              </a:rPr>
            </a:br>
            <a:endParaRPr lang="en-US" sz="1400" dirty="0">
              <a:latin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CC9900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latin typeface="Consolas" panose="020B0609020204030204" pitchFamily="49" charset="0"/>
              </a:rPr>
              <a:t>((__ffs(</a:t>
            </a:r>
            <a:r>
              <a:rPr lang="en-US" sz="1400" dirty="0" err="1">
                <a:latin typeface="Consolas" panose="020B0609020204030204" pitchFamily="49" charset="0"/>
              </a:rPr>
              <a:t>active_mask</a:t>
            </a:r>
            <a:r>
              <a:rPr lang="en-US" sz="1400" dirty="0">
                <a:latin typeface="Consolas" panose="020B0609020204030204" pitchFamily="49" charset="0"/>
              </a:rPr>
              <a:t>) – 1) == lane) {</a:t>
            </a:r>
          </a:p>
          <a:p>
            <a:br>
              <a:rPr lang="en-US" sz="1400" dirty="0">
                <a:latin typeface="Consolas" panose="020B0609020204030204" pitchFamily="49" charset="0"/>
              </a:rPr>
            </a:br>
            <a:r>
              <a:rPr lang="en-US" sz="1400" dirty="0">
                <a:latin typeface="Consolas" panose="020B0609020204030204" pitchFamily="49" charset="0"/>
              </a:rPr>
              <a:t>      value = </a:t>
            </a:r>
            <a:r>
              <a:rPr lang="en-US" sz="1400" dirty="0" err="1">
                <a:latin typeface="Consolas" panose="020B0609020204030204" pitchFamily="49" charset="0"/>
              </a:rPr>
              <a:t>atomicAdd</a:t>
            </a:r>
            <a:r>
              <a:rPr lang="en-US" sz="1400" dirty="0">
                <a:latin typeface="Consolas" panose="020B0609020204030204" pitchFamily="49" charset="0"/>
              </a:rPr>
              <a:t>(</a:t>
            </a:r>
            <a:r>
              <a:rPr lang="en-US" sz="1400" dirty="0" err="1">
                <a:latin typeface="Consolas" panose="020B0609020204030204" pitchFamily="49" charset="0"/>
              </a:rPr>
              <a:t>ptr</a:t>
            </a:r>
            <a:r>
              <a:rPr lang="en-US" sz="1400" dirty="0">
                <a:latin typeface="Consolas" panose="020B0609020204030204" pitchFamily="49" charset="0"/>
              </a:rPr>
              <a:t>, value);</a:t>
            </a:r>
            <a:br>
              <a:rPr lang="en-US" sz="1400" dirty="0">
                <a:latin typeface="Consolas" panose="020B0609020204030204" pitchFamily="49" charset="0"/>
              </a:rPr>
            </a:br>
            <a:r>
              <a:rPr lang="en-US" sz="1400" dirty="0">
                <a:latin typeface="Consolas" panose="020B0609020204030204" pitchFamily="49" charset="0"/>
              </a:rPr>
              <a:t>   }</a:t>
            </a:r>
          </a:p>
          <a:p>
            <a:endParaRPr lang="en-US" sz="1400" dirty="0">
              <a:latin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</a:rPr>
              <a:t>   value = __</a:t>
            </a:r>
            <a:r>
              <a:rPr lang="en-US" sz="1400" dirty="0" err="1">
                <a:latin typeface="Consolas" panose="020B0609020204030204" pitchFamily="49" charset="0"/>
              </a:rPr>
              <a:t>shfl_sync</a:t>
            </a:r>
            <a:r>
              <a:rPr lang="en-US" sz="1400" dirty="0">
                <a:latin typeface="Consolas" panose="020B0609020204030204" pitchFamily="49" charset="0"/>
              </a:rPr>
              <a:t>(</a:t>
            </a:r>
            <a:r>
              <a:rPr lang="en-US" sz="1400" dirty="0" err="1">
                <a:latin typeface="Consolas" panose="020B0609020204030204" pitchFamily="49" charset="0"/>
              </a:rPr>
              <a:t>active_mask</a:t>
            </a:r>
            <a:r>
              <a:rPr lang="en-US" sz="1400" dirty="0">
                <a:latin typeface="Consolas" panose="020B0609020204030204" pitchFamily="49" charset="0"/>
              </a:rPr>
              <a:t>, value, __ffs(</a:t>
            </a:r>
            <a:r>
              <a:rPr lang="en-US" sz="1400" dirty="0" err="1">
                <a:latin typeface="Consolas" panose="020B0609020204030204" pitchFamily="49" charset="0"/>
              </a:rPr>
              <a:t>active_mask</a:t>
            </a:r>
            <a:r>
              <a:rPr lang="en-US" sz="1400" dirty="0">
                <a:latin typeface="Consolas" panose="020B0609020204030204" pitchFamily="49" charset="0"/>
              </a:rPr>
              <a:t>) – 1);</a:t>
            </a:r>
          </a:p>
          <a:p>
            <a:r>
              <a:rPr lang="en-US" sz="1400" dirty="0"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B050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latin typeface="Consolas" panose="020B0609020204030204" pitchFamily="49" charset="0"/>
              </a:rPr>
              <a:t> value;</a:t>
            </a:r>
            <a:br>
              <a:rPr lang="en-US" sz="1400" dirty="0">
                <a:latin typeface="Consolas" panose="020B0609020204030204" pitchFamily="49" charset="0"/>
              </a:rPr>
            </a:br>
            <a:r>
              <a:rPr lang="en-US" sz="1400" dirty="0">
                <a:latin typeface="Consolas" panose="020B0609020204030204" pitchFamily="49" charset="0"/>
              </a:rPr>
              <a:t>}</a:t>
            </a:r>
          </a:p>
          <a:p>
            <a:endParaRPr lang="en-US" dirty="0"/>
          </a:p>
        </p:txBody>
      </p:sp>
      <p:sp>
        <p:nvSpPr>
          <p:cNvPr id="7" name="TextBox 610">
            <a:extLst>
              <a:ext uri="{FF2B5EF4-FFF2-40B4-BE49-F238E27FC236}">
                <a16:creationId xmlns:a16="http://schemas.microsoft.com/office/drawing/2014/main" id="{B2B1DB64-3D05-254C-B210-70A061FBE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541584"/>
            <a:ext cx="241444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Slide credit: </a:t>
            </a:r>
            <a:r>
              <a:rPr kumimoji="0" lang="en-US" alt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Hwu</a:t>
            </a:r>
            <a:r>
              <a:rPr kumimoji="0" lang="en-US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&amp; Kirk (PUMPS 2021)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39AFD337-544B-9A4E-BEB5-98E7B9DD0E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408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Tree-Based Reduction on GPU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BB4604-CAAD-BB4A-BB96-5129AC7B7F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764" y="954187"/>
            <a:ext cx="7020272" cy="4378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8DD170-3D56-6D4A-81C6-7C7181388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617" y="1387874"/>
            <a:ext cx="6632043" cy="129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E247FB-897F-0442-B2D1-4B1F2D0F97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4309" y="2683874"/>
            <a:ext cx="6132658" cy="13008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1FF25A0-FE23-E54C-971A-EAAB1B22AB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6850" y="3974969"/>
            <a:ext cx="5327576" cy="13156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B81E509-EA2A-4F4A-A192-6F370B12D7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7594" y="5275836"/>
            <a:ext cx="3490590" cy="12956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4EF4A7F-7152-1340-B1BF-1894CA1008F9}"/>
              </a:ext>
            </a:extLst>
          </p:cNvPr>
          <p:cNvSpPr/>
          <p:nvPr/>
        </p:nvSpPr>
        <p:spPr>
          <a:xfrm>
            <a:off x="1042711" y="954187"/>
            <a:ext cx="3492000" cy="448753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19E184E-9464-F445-93F7-F69275EFD27E}"/>
              </a:ext>
            </a:extLst>
          </p:cNvPr>
          <p:cNvSpPr/>
          <p:nvPr/>
        </p:nvSpPr>
        <p:spPr>
          <a:xfrm>
            <a:off x="1041089" y="1000794"/>
            <a:ext cx="1730711" cy="344655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i="1" dirty="0">
                <a:solidFill>
                  <a:schemeClr val="tx1"/>
                </a:solidFill>
              </a:rPr>
              <a:t>Warp 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BD5BB87-2CCE-3E4C-A216-BF1A721A5CCC}"/>
              </a:ext>
            </a:extLst>
          </p:cNvPr>
          <p:cNvSpPr/>
          <p:nvPr/>
        </p:nvSpPr>
        <p:spPr>
          <a:xfrm>
            <a:off x="4553658" y="954187"/>
            <a:ext cx="3492000" cy="448753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BAC723-E3A0-084B-BA98-86028E9CA4DE}"/>
              </a:ext>
            </a:extLst>
          </p:cNvPr>
          <p:cNvSpPr/>
          <p:nvPr/>
        </p:nvSpPr>
        <p:spPr>
          <a:xfrm>
            <a:off x="2215642" y="663580"/>
            <a:ext cx="1135345" cy="288705"/>
          </a:xfrm>
          <a:prstGeom prst="rect">
            <a:avLst/>
          </a:prstGeom>
          <a:noFill/>
          <a:ln w="571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i="1" dirty="0">
                <a:solidFill>
                  <a:schemeClr val="tx1"/>
                </a:solidFill>
              </a:rPr>
              <a:t>Block 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FEDB04-FAE7-9747-B678-F167D7A1316F}"/>
              </a:ext>
            </a:extLst>
          </p:cNvPr>
          <p:cNvSpPr/>
          <p:nvPr/>
        </p:nvSpPr>
        <p:spPr>
          <a:xfrm>
            <a:off x="5740911" y="663580"/>
            <a:ext cx="1135345" cy="288705"/>
          </a:xfrm>
          <a:prstGeom prst="rect">
            <a:avLst/>
          </a:prstGeom>
          <a:noFill/>
          <a:ln w="571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i="1" dirty="0">
                <a:solidFill>
                  <a:schemeClr val="tx1"/>
                </a:solidFill>
              </a:rPr>
              <a:t>Block 1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E9EFDCC-F4EE-3D45-A1C5-96C8C996BB9E}"/>
              </a:ext>
            </a:extLst>
          </p:cNvPr>
          <p:cNvSpPr/>
          <p:nvPr/>
        </p:nvSpPr>
        <p:spPr>
          <a:xfrm>
            <a:off x="2771800" y="1000793"/>
            <a:ext cx="1730711" cy="344655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i="1" dirty="0">
                <a:solidFill>
                  <a:schemeClr val="tx1"/>
                </a:solidFill>
              </a:rPr>
              <a:t>Warp 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12E4C86-4D89-214C-A69D-BBDC97D77EB4}"/>
              </a:ext>
            </a:extLst>
          </p:cNvPr>
          <p:cNvSpPr/>
          <p:nvPr/>
        </p:nvSpPr>
        <p:spPr>
          <a:xfrm>
            <a:off x="4566213" y="1000793"/>
            <a:ext cx="1730711" cy="344655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i="1" dirty="0">
                <a:solidFill>
                  <a:schemeClr val="tx1"/>
                </a:solidFill>
              </a:rPr>
              <a:t>Warp 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AAF3672-0BEF-E04C-80BC-FB212F2A7BE0}"/>
              </a:ext>
            </a:extLst>
          </p:cNvPr>
          <p:cNvSpPr/>
          <p:nvPr/>
        </p:nvSpPr>
        <p:spPr>
          <a:xfrm>
            <a:off x="6296924" y="1000793"/>
            <a:ext cx="1730711" cy="344655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i="1" dirty="0">
                <a:solidFill>
                  <a:schemeClr val="tx1"/>
                </a:solidFill>
              </a:rPr>
              <a:t>Warp 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28BF314-1429-6846-9071-219DC0952419}"/>
              </a:ext>
            </a:extLst>
          </p:cNvPr>
          <p:cNvSpPr txBox="1"/>
          <p:nvPr/>
        </p:nvSpPr>
        <p:spPr>
          <a:xfrm>
            <a:off x="7812360" y="1772816"/>
            <a:ext cx="1259632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Partial results in </a:t>
            </a:r>
            <a:r>
              <a:rPr lang="en-US" sz="1400" dirty="0">
                <a:solidFill>
                  <a:srgbClr val="0070C0"/>
                </a:solidFill>
              </a:rPr>
              <a:t>shared memory</a:t>
            </a:r>
            <a:r>
              <a:rPr lang="en-US" sz="1400" dirty="0">
                <a:solidFill>
                  <a:srgbClr val="00B050"/>
                </a:solidFill>
              </a:rPr>
              <a:t> </a:t>
            </a:r>
          </a:p>
          <a:p>
            <a:r>
              <a:rPr lang="en-US" sz="1400" dirty="0"/>
              <a:t>(or </a:t>
            </a:r>
            <a:r>
              <a:rPr lang="en-US" sz="1400" dirty="0">
                <a:solidFill>
                  <a:srgbClr val="00B0F0"/>
                </a:solidFill>
              </a:rPr>
              <a:t>registers</a:t>
            </a:r>
            <a:r>
              <a:rPr lang="en-US" sz="1400" dirty="0"/>
              <a:t>)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99B292D-789B-4144-A644-F618B48D1628}"/>
              </a:ext>
            </a:extLst>
          </p:cNvPr>
          <p:cNvCxnSpPr/>
          <p:nvPr/>
        </p:nvCxnSpPr>
        <p:spPr>
          <a:xfrm>
            <a:off x="2771800" y="1556792"/>
            <a:ext cx="0" cy="2592288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B2B0300-3DCD-8B41-B046-B03FA1FBA6DF}"/>
              </a:ext>
            </a:extLst>
          </p:cNvPr>
          <p:cNvCxnSpPr/>
          <p:nvPr/>
        </p:nvCxnSpPr>
        <p:spPr>
          <a:xfrm>
            <a:off x="6291657" y="1556792"/>
            <a:ext cx="0" cy="2592288"/>
          </a:xfrm>
          <a:prstGeom prst="line">
            <a:avLst/>
          </a:prstGeom>
          <a:ln w="3810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F1D469B-2723-1645-B131-6D9A6AD61763}"/>
              </a:ext>
            </a:extLst>
          </p:cNvPr>
          <p:cNvCxnSpPr>
            <a:cxnSpLocks/>
          </p:cNvCxnSpPr>
          <p:nvPr/>
        </p:nvCxnSpPr>
        <p:spPr>
          <a:xfrm>
            <a:off x="4534711" y="1556792"/>
            <a:ext cx="0" cy="3780000"/>
          </a:xfrm>
          <a:prstGeom prst="line">
            <a:avLst/>
          </a:prstGeom>
          <a:ln w="38100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540A74-91CE-2549-9B5C-52F944CA7F26}"/>
              </a:ext>
            </a:extLst>
          </p:cNvPr>
          <p:cNvCxnSpPr>
            <a:cxnSpLocks/>
          </p:cNvCxnSpPr>
          <p:nvPr/>
        </p:nvCxnSpPr>
        <p:spPr>
          <a:xfrm>
            <a:off x="1148688" y="4149080"/>
            <a:ext cx="3207288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FB8E3745-A8BF-A943-992D-15D98A71CD42}"/>
              </a:ext>
            </a:extLst>
          </p:cNvPr>
          <p:cNvSpPr txBox="1"/>
          <p:nvPr/>
        </p:nvSpPr>
        <p:spPr>
          <a:xfrm>
            <a:off x="35496" y="4006805"/>
            <a:ext cx="1799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</a:rPr>
              <a:t>Intra-block synchronization</a:t>
            </a:r>
          </a:p>
          <a:p>
            <a:r>
              <a:rPr lang="en-US" sz="1200" dirty="0">
                <a:solidFill>
                  <a:srgbClr val="C00000"/>
                </a:solidFill>
                <a:latin typeface="Courier" pitchFamily="2" charset="0"/>
              </a:rPr>
              <a:t>__</a:t>
            </a:r>
            <a:r>
              <a:rPr lang="en-US" sz="1200" dirty="0" err="1">
                <a:solidFill>
                  <a:srgbClr val="C00000"/>
                </a:solidFill>
                <a:latin typeface="Courier" pitchFamily="2" charset="0"/>
              </a:rPr>
              <a:t>syncthreads</a:t>
            </a:r>
            <a:r>
              <a:rPr lang="en-US" sz="1200" dirty="0">
                <a:solidFill>
                  <a:srgbClr val="C00000"/>
                </a:solidFill>
                <a:latin typeface="Courier" pitchFamily="2" charset="0"/>
              </a:rPr>
              <a:t>();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4BFA13E-2852-CD4D-95E9-9DC5228373FF}"/>
              </a:ext>
            </a:extLst>
          </p:cNvPr>
          <p:cNvCxnSpPr>
            <a:cxnSpLocks/>
          </p:cNvCxnSpPr>
          <p:nvPr/>
        </p:nvCxnSpPr>
        <p:spPr>
          <a:xfrm>
            <a:off x="1148688" y="2855883"/>
            <a:ext cx="3207288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0C5866C9-3ECF-7046-931F-9828E7EB6F85}"/>
              </a:ext>
            </a:extLst>
          </p:cNvPr>
          <p:cNvSpPr txBox="1"/>
          <p:nvPr/>
        </p:nvSpPr>
        <p:spPr>
          <a:xfrm>
            <a:off x="35496" y="2708920"/>
            <a:ext cx="1841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</a:rPr>
              <a:t>Intra-block synchronization</a:t>
            </a:r>
          </a:p>
          <a:p>
            <a:r>
              <a:rPr lang="en-US" sz="1200" dirty="0">
                <a:solidFill>
                  <a:srgbClr val="C00000"/>
                </a:solidFill>
                <a:latin typeface="Courier" pitchFamily="2" charset="0"/>
              </a:rPr>
              <a:t>__</a:t>
            </a:r>
            <a:r>
              <a:rPr lang="en-US" sz="1200" dirty="0" err="1">
                <a:solidFill>
                  <a:srgbClr val="C00000"/>
                </a:solidFill>
                <a:latin typeface="Courier" pitchFamily="2" charset="0"/>
              </a:rPr>
              <a:t>syncthreads</a:t>
            </a:r>
            <a:r>
              <a:rPr lang="en-US" sz="1200" dirty="0">
                <a:solidFill>
                  <a:srgbClr val="C00000"/>
                </a:solidFill>
                <a:latin typeface="Courier" pitchFamily="2" charset="0"/>
              </a:rPr>
              <a:t>();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4B406BF-97DA-DF4A-ADF0-91E4438A60D4}"/>
              </a:ext>
            </a:extLst>
          </p:cNvPr>
          <p:cNvCxnSpPr>
            <a:cxnSpLocks/>
          </p:cNvCxnSpPr>
          <p:nvPr/>
        </p:nvCxnSpPr>
        <p:spPr>
          <a:xfrm>
            <a:off x="4713467" y="4149080"/>
            <a:ext cx="3207288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08A1D70-25F8-A045-827A-EE752F37226C}"/>
              </a:ext>
            </a:extLst>
          </p:cNvPr>
          <p:cNvCxnSpPr>
            <a:cxnSpLocks/>
          </p:cNvCxnSpPr>
          <p:nvPr/>
        </p:nvCxnSpPr>
        <p:spPr>
          <a:xfrm>
            <a:off x="4713467" y="2855883"/>
            <a:ext cx="3207288" cy="0"/>
          </a:xfrm>
          <a:prstGeom prst="line">
            <a:avLst/>
          </a:prstGeom>
          <a:ln w="381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AA7505E-4E32-A848-99FD-5AD7D7AB42FB}"/>
              </a:ext>
            </a:extLst>
          </p:cNvPr>
          <p:cNvCxnSpPr>
            <a:cxnSpLocks/>
          </p:cNvCxnSpPr>
          <p:nvPr/>
        </p:nvCxnSpPr>
        <p:spPr>
          <a:xfrm>
            <a:off x="2295995" y="5410139"/>
            <a:ext cx="4364237" cy="0"/>
          </a:xfrm>
          <a:prstGeom prst="line">
            <a:avLst/>
          </a:prstGeom>
          <a:ln w="38100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F2F77053-627B-EA47-8EE4-984BE3C5CA25}"/>
              </a:ext>
            </a:extLst>
          </p:cNvPr>
          <p:cNvSpPr txBox="1"/>
          <p:nvPr/>
        </p:nvSpPr>
        <p:spPr>
          <a:xfrm>
            <a:off x="256969" y="5267864"/>
            <a:ext cx="35949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7030A0"/>
                </a:solidFill>
              </a:rPr>
              <a:t>Inter-block synchronization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Kernel termination and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dirty="0"/>
              <a:t>Final reduction on CPU, or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dirty="0"/>
              <a:t>Launch new reduction kernel on GPU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Atomic operations in global memory</a:t>
            </a:r>
          </a:p>
        </p:txBody>
      </p:sp>
      <p:sp>
        <p:nvSpPr>
          <p:cNvPr id="38" name="Slide Number Placeholder 3">
            <a:extLst>
              <a:ext uri="{FF2B5EF4-FFF2-40B4-BE49-F238E27FC236}">
                <a16:creationId xmlns:a16="http://schemas.microsoft.com/office/drawing/2014/main" id="{1D466BC2-71C9-D54A-A1A4-A599AA2AC0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48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 animBg="1"/>
      <p:bldP spid="19" grpId="0"/>
      <p:bldP spid="26" grpId="0"/>
      <p:bldP spid="2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anose="020B0600070205080204" pitchFamily="34" charset="-128"/>
              </a:rPr>
              <a:t>Evolution of the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Architectural Support for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Atomic Operations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578975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472607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sz="2200" dirty="0">
                <a:cs typeface="Courier"/>
              </a:rPr>
              <a:t>The architectural support for atomic operations evolves across GPU generations</a:t>
            </a:r>
            <a:endParaRPr lang="en-US" sz="2200" dirty="0">
              <a:solidFill>
                <a:srgbClr val="0000FF"/>
              </a:solidFill>
              <a:cs typeface="Courier"/>
            </a:endParaRPr>
          </a:p>
          <a:p>
            <a:pPr>
              <a:spcAft>
                <a:spcPts val="600"/>
              </a:spcAft>
            </a:pPr>
            <a:endParaRPr lang="en-US" sz="2200" dirty="0">
              <a:cs typeface="Courier"/>
            </a:endParaRPr>
          </a:p>
          <a:p>
            <a:pPr>
              <a:spcAft>
                <a:spcPts val="600"/>
              </a:spcAft>
            </a:pPr>
            <a:r>
              <a:rPr lang="en-US" sz="2200" dirty="0">
                <a:cs typeface="Courier"/>
              </a:rPr>
              <a:t>CUDA:</a:t>
            </a:r>
            <a:r>
              <a:rPr lang="en-US" sz="2200" dirty="0">
                <a:latin typeface="Courier"/>
                <a:cs typeface="Courier"/>
              </a:rPr>
              <a:t> </a:t>
            </a:r>
            <a:r>
              <a:rPr lang="en-US" sz="2200" dirty="0" err="1">
                <a:latin typeface="Courier"/>
                <a:cs typeface="Courier"/>
              </a:rPr>
              <a:t>int</a:t>
            </a:r>
            <a:r>
              <a:rPr lang="en-US" sz="2200" dirty="0">
                <a:latin typeface="Courier"/>
                <a:cs typeface="Courier"/>
              </a:rPr>
              <a:t> </a:t>
            </a:r>
            <a:r>
              <a:rPr lang="en-US" sz="2200" dirty="0" err="1">
                <a:latin typeface="Courier"/>
                <a:cs typeface="Courier"/>
              </a:rPr>
              <a:t>atomicAdd</a:t>
            </a:r>
            <a:r>
              <a:rPr lang="en-US" sz="2200" dirty="0">
                <a:latin typeface="Courier"/>
                <a:cs typeface="Courier"/>
              </a:rPr>
              <a:t>(</a:t>
            </a:r>
            <a:r>
              <a:rPr lang="en-US" sz="2200" dirty="0" err="1">
                <a:latin typeface="Courier"/>
                <a:cs typeface="Courier"/>
              </a:rPr>
              <a:t>int</a:t>
            </a:r>
            <a:r>
              <a:rPr lang="en-US" sz="2200" dirty="0">
                <a:latin typeface="Courier"/>
                <a:cs typeface="Courier"/>
              </a:rPr>
              <a:t>*, </a:t>
            </a:r>
            <a:r>
              <a:rPr lang="en-US" sz="2200" dirty="0" err="1">
                <a:latin typeface="Courier"/>
                <a:cs typeface="Courier"/>
              </a:rPr>
              <a:t>int</a:t>
            </a:r>
            <a:r>
              <a:rPr lang="en-US" sz="2200" dirty="0">
                <a:latin typeface="Courier"/>
                <a:cs typeface="Courier"/>
              </a:rPr>
              <a:t>);</a:t>
            </a:r>
          </a:p>
          <a:p>
            <a:pPr>
              <a:spcAft>
                <a:spcPts val="600"/>
              </a:spcAft>
            </a:pPr>
            <a:r>
              <a:rPr lang="es-ES_tradnl" sz="2200" dirty="0">
                <a:cs typeface="Courier"/>
              </a:rPr>
              <a:t>PTX:</a:t>
            </a:r>
            <a:r>
              <a:rPr lang="es-ES_tradnl" sz="2200" dirty="0">
                <a:latin typeface="Courier"/>
                <a:cs typeface="Courier"/>
              </a:rPr>
              <a:t> atom.shared.add.u32 %r25, [%rd14], %r24;</a:t>
            </a:r>
            <a:endParaRPr lang="es-ES_tradnl" sz="2200" dirty="0">
              <a:cs typeface="Courier"/>
            </a:endParaRPr>
          </a:p>
          <a:p>
            <a:pPr>
              <a:spcAft>
                <a:spcPts val="600"/>
              </a:spcAft>
            </a:pPr>
            <a:r>
              <a:rPr lang="es-ES_tradnl" sz="2200" dirty="0">
                <a:cs typeface="Courier"/>
              </a:rPr>
              <a:t>SASS: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95536" y="4305870"/>
            <a:ext cx="4104456" cy="118712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sz="1400" dirty="0">
                <a:solidFill>
                  <a:srgbClr val="000000"/>
                </a:solidFill>
                <a:latin typeface="Courier"/>
                <a:cs typeface="Courier"/>
              </a:rPr>
              <a:t>/*00a0*/ LDSLK P0, R9, [R8]; </a:t>
            </a:r>
            <a:endParaRPr lang="es-ES_tradnl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spcAft>
                <a:spcPts val="600"/>
              </a:spcAft>
            </a:pPr>
            <a:r>
              <a:rPr lang="es-ES_tradnl" sz="1400" dirty="0">
                <a:solidFill>
                  <a:srgbClr val="000000"/>
                </a:solidFill>
                <a:latin typeface="Courier"/>
                <a:cs typeface="Courier"/>
              </a:rPr>
              <a:t>/</a:t>
            </a:r>
            <a:r>
              <a:rPr sz="1400" dirty="0">
                <a:solidFill>
                  <a:srgbClr val="000000"/>
                </a:solidFill>
                <a:latin typeface="Courier"/>
                <a:cs typeface="Courier"/>
              </a:rPr>
              <a:t>*00a8*/ @P0 IADD R10, R9, R7; </a:t>
            </a:r>
            <a:endParaRPr lang="es-ES_tradnl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spcAft>
                <a:spcPts val="600"/>
              </a:spcAft>
            </a:pPr>
            <a:r>
              <a:rPr sz="1400" dirty="0">
                <a:solidFill>
                  <a:srgbClr val="000000"/>
                </a:solidFill>
                <a:latin typeface="Courier"/>
                <a:cs typeface="Courier"/>
              </a:rPr>
              <a:t>/*00b0*/ @P0 STSCUL P1, [R8], R10; </a:t>
            </a:r>
            <a:endParaRPr lang="es-ES_tradnl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spcAft>
                <a:spcPts val="600"/>
              </a:spcAft>
            </a:pPr>
            <a:r>
              <a:rPr sz="1400" dirty="0">
                <a:solidFill>
                  <a:srgbClr val="000000"/>
                </a:solidFill>
                <a:latin typeface="Courier"/>
                <a:cs typeface="Courier"/>
              </a:rPr>
              <a:t>/*00b8*/ @!P1 BRA 0xa0;</a:t>
            </a:r>
            <a:endParaRPr lang="en-US" sz="1400" dirty="0">
              <a:solidFill>
                <a:srgbClr val="000000"/>
              </a:solidFill>
              <a:latin typeface="Courier"/>
              <a:ea typeface="Arial" pitchFamily="-111" charset="0"/>
              <a:cs typeface="Courier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4739910" y="4328700"/>
            <a:ext cx="4008553" cy="30995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dirty="0">
                <a:solidFill>
                  <a:srgbClr val="000000"/>
                </a:solidFill>
                <a:latin typeface="Courier"/>
                <a:ea typeface="Arial" pitchFamily="-111" charset="0"/>
                <a:cs typeface="Courier"/>
              </a:rPr>
              <a:t>/*01f8*/ ATOMS.ADD RZ, [R7], R11;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5076056" y="4737918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Native atomic operations for 32-bit integer, and 32-bit and 64-bit </a:t>
            </a:r>
            <a:r>
              <a:rPr lang="en-US" dirty="0" err="1"/>
              <a:t>atomicCAS</a:t>
            </a:r>
            <a:endParaRPr lang="en-US" dirty="0"/>
          </a:p>
        </p:txBody>
      </p:sp>
      <p:sp>
        <p:nvSpPr>
          <p:cNvPr id="11" name="CuadroTexto 10"/>
          <p:cNvSpPr txBox="1"/>
          <p:nvPr/>
        </p:nvSpPr>
        <p:spPr>
          <a:xfrm>
            <a:off x="467544" y="393653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Tesla, Fermi, </a:t>
            </a:r>
            <a:r>
              <a:rPr lang="en-US" dirty="0" err="1"/>
              <a:t>Kepler</a:t>
            </a:r>
            <a:endParaRPr lang="en-US" dirty="0"/>
          </a:p>
        </p:txBody>
      </p:sp>
      <p:sp>
        <p:nvSpPr>
          <p:cNvPr id="12" name="CuadroTexto 11"/>
          <p:cNvSpPr txBox="1"/>
          <p:nvPr/>
        </p:nvSpPr>
        <p:spPr>
          <a:xfrm>
            <a:off x="4788024" y="3945830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Maxwell, Pascal, Volta…</a:t>
            </a:r>
          </a:p>
        </p:txBody>
      </p:sp>
      <p:sp>
        <p:nvSpPr>
          <p:cNvPr id="14" name="Título 27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720"/>
          </a:xfrm>
        </p:spPr>
        <p:txBody>
          <a:bodyPr/>
          <a:lstStyle/>
          <a:p>
            <a:r>
              <a:rPr lang="en-US" dirty="0"/>
              <a:t>Atomic Operations on Shared Memory</a:t>
            </a: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51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6967306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929877"/>
            <a:ext cx="8435280" cy="5379443"/>
          </a:xfrm>
        </p:spPr>
        <p:txBody>
          <a:bodyPr>
            <a:normAutofit/>
          </a:bodyPr>
          <a:lstStyle/>
          <a:p>
            <a:r>
              <a:rPr lang="en-US" sz="2000" dirty="0"/>
              <a:t>Tesla, Fermi, and Kepler architectures</a:t>
            </a:r>
          </a:p>
          <a:p>
            <a:pPr lvl="1"/>
            <a:r>
              <a:rPr lang="en-US" sz="1800" dirty="0"/>
              <a:t>Parallel processing unit (PPU) = GPU core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5599" y="1959774"/>
            <a:ext cx="3360351" cy="2260600"/>
          </a:xfrm>
          <a:prstGeom prst="rect">
            <a:avLst/>
          </a:prstGeom>
          <a:ln>
            <a:solidFill>
              <a:srgbClr val="BFBFBF"/>
            </a:solidFill>
          </a:ln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13C0EF0-A70C-1A45-AD15-CFDCED150609}"/>
              </a:ext>
            </a:extLst>
          </p:cNvPr>
          <p:cNvSpPr/>
          <p:nvPr/>
        </p:nvSpPr>
        <p:spPr>
          <a:xfrm>
            <a:off x="6006662" y="2061158"/>
            <a:ext cx="2540989" cy="1765408"/>
          </a:xfrm>
          <a:prstGeom prst="rect">
            <a:avLst/>
          </a:prstGeom>
          <a:solidFill>
            <a:srgbClr val="00B05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392378B-3203-6A45-B1F2-5B2F39A256CE}"/>
              </a:ext>
            </a:extLst>
          </p:cNvPr>
          <p:cNvSpPr/>
          <p:nvPr/>
        </p:nvSpPr>
        <p:spPr>
          <a:xfrm>
            <a:off x="6787846" y="2145157"/>
            <a:ext cx="936104" cy="737458"/>
          </a:xfrm>
          <a:prstGeom prst="rect">
            <a:avLst/>
          </a:prstGeom>
          <a:solidFill>
            <a:srgbClr val="00B0F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6BD2E86-AAC6-8C4D-9CD9-97DF85C54017}"/>
              </a:ext>
            </a:extLst>
          </p:cNvPr>
          <p:cNvSpPr/>
          <p:nvPr/>
        </p:nvSpPr>
        <p:spPr>
          <a:xfrm>
            <a:off x="6868055" y="2495167"/>
            <a:ext cx="792088" cy="342344"/>
          </a:xfrm>
          <a:prstGeom prst="rect">
            <a:avLst/>
          </a:prstGeom>
          <a:solidFill>
            <a:srgbClr val="00206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751112"/>
            <a:ext cx="2483152" cy="4558208"/>
          </a:xfrm>
          <a:prstGeom prst="rect">
            <a:avLst/>
          </a:prstGeom>
          <a:ln>
            <a:solidFill>
              <a:srgbClr val="BFBFBF"/>
            </a:solidFill>
          </a:ln>
        </p:spPr>
      </p:pic>
      <p:cxnSp>
        <p:nvCxnSpPr>
          <p:cNvPr id="8" name="Conector recto de flecha 7"/>
          <p:cNvCxnSpPr>
            <a:cxnSpLocks/>
          </p:cNvCxnSpPr>
          <p:nvPr/>
        </p:nvCxnSpPr>
        <p:spPr>
          <a:xfrm flipV="1">
            <a:off x="3635896" y="3646865"/>
            <a:ext cx="2370766" cy="785873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ítulo 1"/>
          <p:cNvSpPr>
            <a:spLocks noGrp="1"/>
          </p:cNvSpPr>
          <p:nvPr>
            <p:ph type="title"/>
          </p:nvPr>
        </p:nvSpPr>
        <p:spPr>
          <a:xfrm>
            <a:off x="251520" y="11335"/>
            <a:ext cx="8892480" cy="918542"/>
          </a:xfrm>
        </p:spPr>
        <p:txBody>
          <a:bodyPr>
            <a:noAutofit/>
          </a:bodyPr>
          <a:lstStyle/>
          <a:p>
            <a:r>
              <a:rPr lang="en-US" sz="3400" dirty="0"/>
              <a:t>Lock-Free Mechanism for Shared Memory Atomics</a:t>
            </a: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9BEDE36B-EA70-3C41-9D43-2964BA9030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008" y="4777468"/>
            <a:ext cx="4104456" cy="118712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sz="1400" dirty="0">
                <a:solidFill>
                  <a:srgbClr val="000000"/>
                </a:solidFill>
                <a:latin typeface="Courier"/>
                <a:cs typeface="Courier"/>
              </a:rPr>
              <a:t>/*00a0*/ LDSLK P0, R9, [R8]; </a:t>
            </a:r>
            <a:endParaRPr lang="es-ES_tradnl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spcAft>
                <a:spcPts val="600"/>
              </a:spcAft>
            </a:pPr>
            <a:r>
              <a:rPr lang="es-ES_tradnl" sz="1400" dirty="0">
                <a:solidFill>
                  <a:srgbClr val="000000"/>
                </a:solidFill>
                <a:latin typeface="Courier"/>
                <a:cs typeface="Courier"/>
              </a:rPr>
              <a:t>/</a:t>
            </a:r>
            <a:r>
              <a:rPr sz="1400" dirty="0">
                <a:solidFill>
                  <a:srgbClr val="000000"/>
                </a:solidFill>
                <a:latin typeface="Courier"/>
                <a:cs typeface="Courier"/>
              </a:rPr>
              <a:t>*00a8*/ @P0 IADD R10, R9, R7; </a:t>
            </a:r>
            <a:endParaRPr lang="es-ES_tradnl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spcAft>
                <a:spcPts val="600"/>
              </a:spcAft>
            </a:pPr>
            <a:r>
              <a:rPr sz="1400" dirty="0">
                <a:solidFill>
                  <a:srgbClr val="000000"/>
                </a:solidFill>
                <a:latin typeface="Courier"/>
                <a:cs typeface="Courier"/>
              </a:rPr>
              <a:t>/*00b0*/ @P0 STSCUL P1, [R8], R10; </a:t>
            </a:r>
            <a:endParaRPr lang="es-ES_tradnl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spcAft>
                <a:spcPts val="600"/>
              </a:spcAft>
            </a:pPr>
            <a:r>
              <a:rPr sz="1400" dirty="0">
                <a:solidFill>
                  <a:srgbClr val="000000"/>
                </a:solidFill>
                <a:latin typeface="Courier"/>
                <a:cs typeface="Courier"/>
              </a:rPr>
              <a:t>/*00b8*/ @!P1 BRA 0xa0;</a:t>
            </a:r>
            <a:endParaRPr lang="en-US" sz="1400" dirty="0">
              <a:solidFill>
                <a:srgbClr val="000000"/>
              </a:solidFill>
              <a:latin typeface="Courier"/>
              <a:ea typeface="Arial" pitchFamily="-111" charset="0"/>
              <a:cs typeface="Courier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3ECEAA-C17C-3745-9327-58A5BE85C6C5}"/>
              </a:ext>
            </a:extLst>
          </p:cNvPr>
          <p:cNvSpPr txBox="1"/>
          <p:nvPr/>
        </p:nvSpPr>
        <p:spPr>
          <a:xfrm>
            <a:off x="192954" y="6453336"/>
            <a:ext cx="576792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Coon et al., “Lock Mechanism to Enable Atomic Updates to Shared Memory,” US8055856</a:t>
            </a:r>
          </a:p>
        </p:txBody>
      </p:sp>
      <p:sp>
        <p:nvSpPr>
          <p:cNvPr id="18" name="Marcador de número de diapositiva 1">
            <a:extLst>
              <a:ext uri="{FF2B5EF4-FFF2-40B4-BE49-F238E27FC236}">
                <a16:creationId xmlns:a16="http://schemas.microsoft.com/office/drawing/2014/main" id="{9356E191-DA01-FC41-9C46-A5A55CC093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52</a:t>
            </a:fld>
            <a:endParaRPr lang="en-US" alt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C053B1F-8FC9-6041-A20F-9F15DA36CFF5}"/>
              </a:ext>
            </a:extLst>
          </p:cNvPr>
          <p:cNvSpPr/>
          <p:nvPr/>
        </p:nvSpPr>
        <p:spPr>
          <a:xfrm>
            <a:off x="2828074" y="4234239"/>
            <a:ext cx="785076" cy="304354"/>
          </a:xfrm>
          <a:prstGeom prst="rect">
            <a:avLst/>
          </a:prstGeom>
          <a:solidFill>
            <a:srgbClr val="00B05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60724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5" grpId="0" animBg="1"/>
      <p:bldP spid="16" grpId="0" animBg="1"/>
      <p:bldP spid="13" grpId="0" animBg="1"/>
      <p:bldP spid="1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n 31" descr="Atomics_BANK_5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3158" y="896600"/>
            <a:ext cx="1816100" cy="4838945"/>
          </a:xfrm>
          <a:prstGeom prst="rect">
            <a:avLst/>
          </a:prstGeom>
          <a:effectLst/>
        </p:spPr>
      </p:pic>
      <p:pic>
        <p:nvPicPr>
          <p:cNvPr id="39" name="Imagen 38" descr="Atomics_BANK_6.ep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5108" y="836712"/>
            <a:ext cx="5461000" cy="4898833"/>
          </a:xfrm>
          <a:prstGeom prst="rect">
            <a:avLst/>
          </a:prstGeom>
          <a:effectLst/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Shared Memory Organization</a:t>
            </a:r>
          </a:p>
        </p:txBody>
      </p:sp>
      <p:pic>
        <p:nvPicPr>
          <p:cNvPr id="38" name="Imagen 37" descr="Atomics_memory_address1056.eps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" y="1183660"/>
            <a:ext cx="1828800" cy="520784"/>
          </a:xfrm>
          <a:prstGeom prst="rect">
            <a:avLst/>
          </a:prstGeom>
          <a:effectLst/>
        </p:spPr>
      </p:pic>
      <p:cxnSp>
        <p:nvCxnSpPr>
          <p:cNvPr id="51" name="Conector angular 50"/>
          <p:cNvCxnSpPr/>
          <p:nvPr/>
        </p:nvCxnSpPr>
        <p:spPr>
          <a:xfrm>
            <a:off x="1066800" y="1704444"/>
            <a:ext cx="2178308" cy="1460416"/>
          </a:xfrm>
          <a:prstGeom prst="bentConnector3">
            <a:avLst>
              <a:gd name="adj1" fmla="val -122"/>
            </a:avLst>
          </a:prstGeom>
          <a:ln>
            <a:solidFill>
              <a:srgbClr val="0070C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Agrupar 66"/>
          <p:cNvGrpSpPr/>
          <p:nvPr/>
        </p:nvGrpSpPr>
        <p:grpSpPr>
          <a:xfrm>
            <a:off x="1828800" y="1640864"/>
            <a:ext cx="1563947" cy="1097037"/>
            <a:chOff x="1924051" y="2821148"/>
            <a:chExt cx="1296989" cy="287177"/>
          </a:xfrm>
          <a:effectLst/>
        </p:grpSpPr>
        <p:cxnSp>
          <p:nvCxnSpPr>
            <p:cNvPr id="57" name="Conector angular 56"/>
            <p:cNvCxnSpPr/>
            <p:nvPr/>
          </p:nvCxnSpPr>
          <p:spPr>
            <a:xfrm rot="5400000">
              <a:off x="3076657" y="2963943"/>
              <a:ext cx="287177" cy="1588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0070C0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 rot="10800000">
              <a:off x="1924051" y="2824450"/>
              <a:ext cx="1295401" cy="1588"/>
            </a:xfrm>
            <a:prstGeom prst="line">
              <a:avLst/>
            </a:prstGeom>
            <a:ln>
              <a:solidFill>
                <a:srgbClr val="0070C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9" name="Conector angular 68"/>
          <p:cNvCxnSpPr/>
          <p:nvPr/>
        </p:nvCxnSpPr>
        <p:spPr>
          <a:xfrm>
            <a:off x="609600" y="1704444"/>
            <a:ext cx="2187833" cy="1057191"/>
          </a:xfrm>
          <a:prstGeom prst="bentConnector3">
            <a:avLst>
              <a:gd name="adj1" fmla="val 96"/>
            </a:avLst>
          </a:prstGeom>
          <a:ln>
            <a:solidFill>
              <a:srgbClr val="0070C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Agrupar 44"/>
          <p:cNvGrpSpPr/>
          <p:nvPr/>
        </p:nvGrpSpPr>
        <p:grpSpPr>
          <a:xfrm>
            <a:off x="2540258" y="3730010"/>
            <a:ext cx="6603742" cy="2712687"/>
            <a:chOff x="1524000" y="4070350"/>
            <a:chExt cx="6603742" cy="2712687"/>
          </a:xfrm>
          <a:effectLst/>
        </p:grpSpPr>
        <p:grpSp>
          <p:nvGrpSpPr>
            <p:cNvPr id="6" name="Agrupar 46"/>
            <p:cNvGrpSpPr/>
            <p:nvPr/>
          </p:nvGrpSpPr>
          <p:grpSpPr>
            <a:xfrm>
              <a:off x="6063930" y="4080594"/>
              <a:ext cx="2063812" cy="2702443"/>
              <a:chOff x="6063930" y="4080594"/>
              <a:chExt cx="2063812" cy="2702443"/>
            </a:xfrm>
          </p:grpSpPr>
          <p:sp>
            <p:nvSpPr>
              <p:cNvPr id="33" name="CuadroTexto 32"/>
              <p:cNvSpPr txBox="1"/>
              <p:nvPr/>
            </p:nvSpPr>
            <p:spPr>
              <a:xfrm>
                <a:off x="7175242" y="5131056"/>
                <a:ext cx="952500" cy="461665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_tradnl" sz="1200" dirty="0" err="1"/>
                  <a:t>Storage</a:t>
                </a:r>
                <a:r>
                  <a:rPr lang="es-ES_tradnl" sz="1200" dirty="0"/>
                  <a:t> </a:t>
                </a:r>
                <a:r>
                  <a:rPr lang="es-ES_tradnl" sz="1200" dirty="0" err="1"/>
                  <a:t>resource</a:t>
                </a:r>
                <a:endParaRPr lang="es-ES_tradnl" sz="1200" i="1" baseline="-25000" dirty="0"/>
              </a:p>
            </p:txBody>
          </p:sp>
          <p:sp>
            <p:nvSpPr>
              <p:cNvPr id="34" name="CuadroTexto 33"/>
              <p:cNvSpPr txBox="1"/>
              <p:nvPr/>
            </p:nvSpPr>
            <p:spPr>
              <a:xfrm>
                <a:off x="6337429" y="6294479"/>
                <a:ext cx="952500" cy="461665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_tradnl" sz="1200" dirty="0" err="1"/>
                  <a:t>Memory</a:t>
                </a:r>
                <a:r>
                  <a:rPr lang="es-ES_tradnl" sz="1200" dirty="0"/>
                  <a:t> </a:t>
                </a:r>
                <a:r>
                  <a:rPr lang="es-ES_tradnl" sz="1200" dirty="0" err="1"/>
                  <a:t>lock</a:t>
                </a:r>
                <a:r>
                  <a:rPr lang="es-ES_tradnl" sz="1200" dirty="0"/>
                  <a:t> </a:t>
                </a:r>
                <a:r>
                  <a:rPr lang="es-ES_tradnl" sz="1200" dirty="0" err="1"/>
                  <a:t>unit</a:t>
                </a:r>
                <a:endParaRPr lang="es-ES_tradnl" sz="1200" i="1" baseline="-25000" dirty="0"/>
              </a:p>
            </p:txBody>
          </p:sp>
          <p:sp>
            <p:nvSpPr>
              <p:cNvPr id="35" name="Cerrar llave 34"/>
              <p:cNvSpPr/>
              <p:nvPr/>
            </p:nvSpPr>
            <p:spPr>
              <a:xfrm rot="2082399">
                <a:off x="6918584" y="4080594"/>
                <a:ext cx="445410" cy="2331682"/>
              </a:xfrm>
              <a:prstGeom prst="rightBrace">
                <a:avLst>
                  <a:gd name="adj1" fmla="val 4166"/>
                  <a:gd name="adj2" fmla="val 48958"/>
                </a:avLst>
              </a:prstGeom>
              <a:ln>
                <a:solidFill>
                  <a:srgbClr val="008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t" anchorCtr="0"/>
              <a:lstStyle/>
              <a:p>
                <a:endParaRPr lang="es-ES_tradnl" dirty="0"/>
              </a:p>
            </p:txBody>
          </p:sp>
          <p:sp>
            <p:nvSpPr>
              <p:cNvPr id="36" name="Cerrar llave 35"/>
              <p:cNvSpPr/>
              <p:nvPr/>
            </p:nvSpPr>
            <p:spPr>
              <a:xfrm rot="1968308">
                <a:off x="6063930" y="6209354"/>
                <a:ext cx="445596" cy="573683"/>
              </a:xfrm>
              <a:prstGeom prst="rightBrace">
                <a:avLst>
                  <a:gd name="adj1" fmla="val 4166"/>
                  <a:gd name="adj2" fmla="val 42700"/>
                </a:avLst>
              </a:prstGeom>
              <a:ln>
                <a:solidFill>
                  <a:srgbClr val="008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t" anchorCtr="0"/>
              <a:lstStyle/>
              <a:p>
                <a:endParaRPr lang="es-ES_tradnl" dirty="0"/>
              </a:p>
            </p:txBody>
          </p:sp>
        </p:grpSp>
        <p:pic>
          <p:nvPicPr>
            <p:cNvPr id="37" name="Imagen 36" descr="Atomics_BANK_7.eps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24000" y="4070350"/>
              <a:ext cx="4318000" cy="2616200"/>
            </a:xfrm>
            <a:prstGeom prst="rect">
              <a:avLst/>
            </a:prstGeom>
          </p:spPr>
        </p:pic>
      </p:grpSp>
      <p:grpSp>
        <p:nvGrpSpPr>
          <p:cNvPr id="7" name="Agrupar 42"/>
          <p:cNvGrpSpPr/>
          <p:nvPr/>
        </p:nvGrpSpPr>
        <p:grpSpPr>
          <a:xfrm>
            <a:off x="2578358" y="1405647"/>
            <a:ext cx="1968500" cy="2635069"/>
            <a:chOff x="1066800" y="1581150"/>
            <a:chExt cx="1968500" cy="2794000"/>
          </a:xfrm>
          <a:effectLst/>
        </p:grpSpPr>
        <p:pic>
          <p:nvPicPr>
            <p:cNvPr id="41" name="Imagen 40" descr="Atomics_BANK_8.eps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409700" y="1581150"/>
              <a:ext cx="1625600" cy="2286000"/>
            </a:xfrm>
            <a:prstGeom prst="rect">
              <a:avLst/>
            </a:prstGeom>
          </p:spPr>
        </p:pic>
        <p:pic>
          <p:nvPicPr>
            <p:cNvPr id="42" name="Imagen 41" descr="Atomics_BANK_80.eps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66800" y="4095750"/>
              <a:ext cx="266700" cy="279400"/>
            </a:xfrm>
            <a:prstGeom prst="rect">
              <a:avLst/>
            </a:prstGeom>
          </p:spPr>
        </p:pic>
      </p:grpSp>
      <p:grpSp>
        <p:nvGrpSpPr>
          <p:cNvPr id="8" name="Agrupar 43"/>
          <p:cNvGrpSpPr/>
          <p:nvPr/>
        </p:nvGrpSpPr>
        <p:grpSpPr>
          <a:xfrm>
            <a:off x="2015325" y="1183660"/>
            <a:ext cx="2315633" cy="2175932"/>
            <a:chOff x="999067" y="1524000"/>
            <a:chExt cx="2315633" cy="2175932"/>
          </a:xfrm>
          <a:effectLst/>
        </p:grpSpPr>
        <p:grpSp>
          <p:nvGrpSpPr>
            <p:cNvPr id="10" name="Agrupar 28"/>
            <p:cNvGrpSpPr/>
            <p:nvPr/>
          </p:nvGrpSpPr>
          <p:grpSpPr>
            <a:xfrm>
              <a:off x="999067" y="2496979"/>
              <a:ext cx="1625598" cy="1202953"/>
              <a:chOff x="3062817" y="1014544"/>
              <a:chExt cx="1625598" cy="1202953"/>
            </a:xfrm>
          </p:grpSpPr>
          <p:sp>
            <p:nvSpPr>
              <p:cNvPr id="15" name="CuadroTexto 14"/>
              <p:cNvSpPr txBox="1"/>
              <p:nvPr/>
            </p:nvSpPr>
            <p:spPr>
              <a:xfrm>
                <a:off x="3062817" y="1971276"/>
                <a:ext cx="952500" cy="246221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s-ES_tradnl" sz="1000" dirty="0" err="1"/>
                  <a:t>Page</a:t>
                </a:r>
                <a:r>
                  <a:rPr lang="es-ES_tradnl" sz="1000" dirty="0"/>
                  <a:t> 0</a:t>
                </a:r>
                <a:endParaRPr lang="es-ES_tradnl" sz="1000" i="1" baseline="-25000" dirty="0"/>
              </a:p>
            </p:txBody>
          </p:sp>
          <p:sp>
            <p:nvSpPr>
              <p:cNvPr id="26" name="CuadroTexto 25"/>
              <p:cNvSpPr txBox="1"/>
              <p:nvPr/>
            </p:nvSpPr>
            <p:spPr>
              <a:xfrm>
                <a:off x="3409949" y="1489365"/>
                <a:ext cx="952500" cy="246221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s-ES_tradnl" sz="1000" dirty="0" err="1"/>
                  <a:t>Page</a:t>
                </a:r>
                <a:r>
                  <a:rPr lang="es-ES_tradnl" sz="1000" dirty="0"/>
                  <a:t> 1</a:t>
                </a:r>
                <a:endParaRPr lang="es-ES_tradnl" sz="1000" i="1" baseline="-25000" dirty="0"/>
              </a:p>
            </p:txBody>
          </p:sp>
          <p:sp>
            <p:nvSpPr>
              <p:cNvPr id="27" name="CuadroTexto 26"/>
              <p:cNvSpPr txBox="1"/>
              <p:nvPr/>
            </p:nvSpPr>
            <p:spPr>
              <a:xfrm>
                <a:off x="3735915" y="1014544"/>
                <a:ext cx="952500" cy="246221"/>
              </a:xfrm>
              <a:prstGeom prst="rect">
                <a:avLst/>
              </a:prstGeom>
              <a:noFill/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s-ES_tradnl" sz="1000" dirty="0" err="1"/>
                  <a:t>Page</a:t>
                </a:r>
                <a:r>
                  <a:rPr lang="es-ES_tradnl" sz="1000" dirty="0"/>
                  <a:t> 2</a:t>
                </a:r>
                <a:endParaRPr lang="es-ES_tradnl" sz="1000" i="1" baseline="-25000" dirty="0"/>
              </a:p>
            </p:txBody>
          </p:sp>
        </p:grpSp>
        <p:sp>
          <p:nvSpPr>
            <p:cNvPr id="40" name="CuadroTexto 39"/>
            <p:cNvSpPr txBox="1"/>
            <p:nvPr/>
          </p:nvSpPr>
          <p:spPr>
            <a:xfrm>
              <a:off x="2362200" y="1524000"/>
              <a:ext cx="952500" cy="246221"/>
            </a:xfrm>
            <a:prstGeom prst="rect">
              <a:avLst/>
            </a:prstGeom>
            <a:noFill/>
            <a:ln w="2857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s-ES_tradnl" sz="1000" dirty="0" err="1"/>
                <a:t>Page</a:t>
              </a:r>
              <a:r>
                <a:rPr lang="es-ES_tradnl" sz="1000" dirty="0"/>
                <a:t> 11</a:t>
              </a:r>
              <a:endParaRPr lang="es-ES_tradnl" sz="1000" i="1" baseline="-25000" dirty="0"/>
            </a:p>
          </p:txBody>
        </p:sp>
      </p:grpSp>
      <p:pic>
        <p:nvPicPr>
          <p:cNvPr id="50" name="Imagen 49" descr="Address0.eps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1000" y="2021860"/>
            <a:ext cx="1836000" cy="580413"/>
          </a:xfrm>
          <a:prstGeom prst="rect">
            <a:avLst/>
          </a:prstGeom>
          <a:effectLst/>
        </p:spPr>
      </p:pic>
      <p:pic>
        <p:nvPicPr>
          <p:cNvPr id="52" name="Imagen 51" descr="Address32.eps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1000" y="3012460"/>
            <a:ext cx="1836000" cy="580413"/>
          </a:xfrm>
          <a:prstGeom prst="rect">
            <a:avLst/>
          </a:prstGeom>
          <a:effectLst/>
        </p:spPr>
      </p:pic>
      <p:grpSp>
        <p:nvGrpSpPr>
          <p:cNvPr id="11" name="Agrupar 54"/>
          <p:cNvGrpSpPr/>
          <p:nvPr/>
        </p:nvGrpSpPr>
        <p:grpSpPr>
          <a:xfrm>
            <a:off x="381000" y="1181260"/>
            <a:ext cx="1935918" cy="1450200"/>
            <a:chOff x="381000" y="1524000"/>
            <a:chExt cx="1935918" cy="1450200"/>
          </a:xfrm>
          <a:effectLst/>
        </p:grpSpPr>
        <p:pic>
          <p:nvPicPr>
            <p:cNvPr id="53" name="Imagen 52" descr="Address1056green.eps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81000" y="1524000"/>
              <a:ext cx="1935918" cy="612000"/>
            </a:xfrm>
            <a:prstGeom prst="rect">
              <a:avLst/>
            </a:prstGeom>
          </p:spPr>
        </p:pic>
        <p:pic>
          <p:nvPicPr>
            <p:cNvPr id="54" name="Imagen 53" descr="Address0green.eps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81000" y="2362200"/>
              <a:ext cx="1935918" cy="612000"/>
            </a:xfrm>
            <a:prstGeom prst="rect">
              <a:avLst/>
            </a:prstGeom>
          </p:spPr>
        </p:pic>
      </p:grpSp>
      <p:grpSp>
        <p:nvGrpSpPr>
          <p:cNvPr id="12" name="Agrupar 58"/>
          <p:cNvGrpSpPr/>
          <p:nvPr/>
        </p:nvGrpSpPr>
        <p:grpSpPr>
          <a:xfrm>
            <a:off x="381000" y="1170960"/>
            <a:ext cx="1968500" cy="2451100"/>
            <a:chOff x="381000" y="1511300"/>
            <a:chExt cx="1968500" cy="2451100"/>
          </a:xfrm>
          <a:effectLst/>
        </p:grpSpPr>
        <p:pic>
          <p:nvPicPr>
            <p:cNvPr id="56" name="Imagen 55" descr="Address1056red.eps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81000" y="1511300"/>
              <a:ext cx="1968500" cy="622300"/>
            </a:xfrm>
            <a:prstGeom prst="rect">
              <a:avLst/>
            </a:prstGeom>
          </p:spPr>
        </p:pic>
        <p:pic>
          <p:nvPicPr>
            <p:cNvPr id="58" name="Imagen 57" descr="Address32red.eps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381000" y="3340100"/>
              <a:ext cx="1968500" cy="622300"/>
            </a:xfrm>
            <a:prstGeom prst="rect">
              <a:avLst/>
            </a:prstGeom>
          </p:spPr>
        </p:pic>
      </p:grpSp>
      <p:sp>
        <p:nvSpPr>
          <p:cNvPr id="44" name="TextBox 6">
            <a:extLst>
              <a:ext uri="{FF2B5EF4-FFF2-40B4-BE49-F238E27FC236}">
                <a16:creationId xmlns:a16="http://schemas.microsoft.com/office/drawing/2014/main" id="{ACAA5D36-3F55-B846-898E-A305E8B993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423113"/>
            <a:ext cx="82360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200" noProof="0" dirty="0"/>
              <a:t>Gomez-Luna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+, </a:t>
            </a:r>
            <a:r>
              <a:rPr kumimoji="0" lang="ja-JP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“</a:t>
            </a:r>
            <a:r>
              <a:rPr lang="en-US" sz="1200" dirty="0"/>
              <a:t>Performance Modeling of Atomic Additions on GPU Scratchpad Memory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,</a:t>
            </a:r>
            <a:r>
              <a:rPr kumimoji="0" lang="ja-JP" altLang="en-US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”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 IEEE TPDS, </a:t>
            </a:r>
            <a:r>
              <a:rPr kumimoji="0" lang="en-US" altLang="ja-JP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</a:rPr>
              <a:t>2013</a:t>
            </a:r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5" name="Marcador de número de diapositiva 1">
            <a:extLst>
              <a:ext uri="{FF2B5EF4-FFF2-40B4-BE49-F238E27FC236}">
                <a16:creationId xmlns:a16="http://schemas.microsoft.com/office/drawing/2014/main" id="{F9B772E0-C0CD-2648-BD4E-54983982B1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53</a:t>
            </a:fld>
            <a:endParaRPr lang="en-US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551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/>
              <a:t>Lock-free mechanism </a:t>
            </a:r>
          </a:p>
          <a:p>
            <a:pPr lvl="1"/>
            <a:r>
              <a:rPr lang="en-US" sz="2000" dirty="0"/>
              <a:t>Predicated execution</a:t>
            </a:r>
          </a:p>
          <a:p>
            <a:r>
              <a:rPr lang="en-US" sz="2200" dirty="0">
                <a:solidFill>
                  <a:srgbClr val="C00000"/>
                </a:solidFill>
                <a:latin typeface="Courier" pitchFamily="2" charset="0"/>
              </a:rPr>
              <a:t>LDSLK</a:t>
            </a:r>
            <a:r>
              <a:rPr lang="en-US" sz="2200" dirty="0">
                <a:latin typeface="Courier" pitchFamily="2" charset="0"/>
              </a:rPr>
              <a:t> </a:t>
            </a:r>
            <a:r>
              <a:rPr lang="en-US" sz="2200" dirty="0"/>
              <a:t>loads from shared memory and sets one lock bit</a:t>
            </a:r>
          </a:p>
          <a:p>
            <a:pPr lvl="1"/>
            <a:r>
              <a:rPr lang="en-US" sz="2000" dirty="0"/>
              <a:t>Predication register </a:t>
            </a:r>
            <a:r>
              <a:rPr lang="en-US" sz="2000" dirty="0">
                <a:latin typeface="Courier" pitchFamily="2" charset="0"/>
              </a:rPr>
              <a:t>P0</a:t>
            </a:r>
            <a:r>
              <a:rPr lang="en-US" sz="2000" dirty="0"/>
              <a:t> set if lock succeeds</a:t>
            </a:r>
          </a:p>
          <a:p>
            <a:r>
              <a:rPr lang="en-US" sz="2200" dirty="0">
                <a:solidFill>
                  <a:srgbClr val="00B050"/>
                </a:solidFill>
                <a:latin typeface="Courier" pitchFamily="2" charset="0"/>
              </a:rPr>
              <a:t>STSCUL</a:t>
            </a:r>
            <a:r>
              <a:rPr lang="en-US" sz="2200" dirty="0"/>
              <a:t> stores and releases the lock</a:t>
            </a:r>
          </a:p>
          <a:p>
            <a:r>
              <a:rPr lang="en-US" sz="2200" dirty="0">
                <a:solidFill>
                  <a:schemeClr val="accent1">
                    <a:lumMod val="75000"/>
                  </a:schemeClr>
                </a:solidFill>
                <a:latin typeface="Courier" pitchFamily="2" charset="0"/>
              </a:rPr>
              <a:t>BRA</a:t>
            </a:r>
            <a:r>
              <a:rPr lang="en-US" sz="2200" dirty="0">
                <a:latin typeface="Courier" pitchFamily="2" charset="0"/>
              </a:rPr>
              <a:t> </a:t>
            </a:r>
            <a:r>
              <a:rPr lang="en-US" sz="2200" dirty="0"/>
              <a:t>jumps to start a new attempt to acquire the lock</a:t>
            </a:r>
          </a:p>
          <a:p>
            <a:endParaRPr lang="en-US" sz="2000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42900" y="3645024"/>
            <a:ext cx="8458200" cy="235667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sz="1400" dirty="0">
                <a:latin typeface="Courier"/>
                <a:cs typeface="Courier"/>
              </a:rPr>
              <a:t>/*0090*/ </a:t>
            </a:r>
            <a:r>
              <a:rPr lang="es-ES_tradnl" sz="1400" dirty="0">
                <a:latin typeface="Courier"/>
                <a:cs typeface="Courier"/>
              </a:rPr>
              <a:t>	</a:t>
            </a:r>
            <a:r>
              <a:rPr sz="1400" dirty="0">
                <a:latin typeface="Courier"/>
                <a:cs typeface="Courier"/>
              </a:rPr>
              <a:t>PSETP.AND.AND P1, PT, !PT, PT, PT;</a:t>
            </a:r>
            <a:r>
              <a:rPr lang="es-ES_tradnl" sz="1400" dirty="0">
                <a:latin typeface="Courier"/>
                <a:cs typeface="Courier"/>
              </a:rPr>
              <a:t>	</a:t>
            </a:r>
            <a:r>
              <a:rPr sz="1400" dirty="0">
                <a:solidFill>
                  <a:srgbClr val="9DC3E6"/>
                </a:solidFill>
                <a:latin typeface="Courier"/>
                <a:cs typeface="Courier"/>
              </a:rPr>
              <a:t>// Predicate set predicate </a:t>
            </a:r>
            <a:endParaRPr lang="es-ES_tradnl" sz="1400" dirty="0">
              <a:solidFill>
                <a:srgbClr val="9DC3E6"/>
              </a:solidFill>
              <a:latin typeface="Courier"/>
              <a:cs typeface="Courier"/>
            </a:endParaRPr>
          </a:p>
          <a:p>
            <a:pPr>
              <a:spcAft>
                <a:spcPts val="600"/>
              </a:spcAft>
            </a:pPr>
            <a:r>
              <a:rPr sz="1400" dirty="0">
                <a:latin typeface="Courier"/>
                <a:cs typeface="Courier"/>
              </a:rPr>
              <a:t>/*0098*/ </a:t>
            </a:r>
            <a:r>
              <a:rPr lang="es-ES_tradnl" sz="1400" dirty="0">
                <a:latin typeface="Courier"/>
                <a:cs typeface="Courier"/>
              </a:rPr>
              <a:t>	</a:t>
            </a:r>
            <a:r>
              <a:rPr sz="1400" dirty="0">
                <a:latin typeface="Courier"/>
                <a:cs typeface="Courier"/>
              </a:rPr>
              <a:t>SSY 0xd0; </a:t>
            </a:r>
            <a:r>
              <a:rPr lang="es-ES_tradnl" sz="1400" dirty="0">
                <a:latin typeface="Courier"/>
                <a:cs typeface="Courier"/>
              </a:rPr>
              <a:t>		</a:t>
            </a:r>
            <a:r>
              <a:rPr sz="1400" dirty="0">
                <a:solidFill>
                  <a:srgbClr val="9DC3E6"/>
                </a:solidFill>
                <a:latin typeface="Courier"/>
                <a:cs typeface="Courier"/>
              </a:rPr>
              <a:t>// Set synchronization point </a:t>
            </a:r>
            <a:endParaRPr lang="es-ES_tradnl" sz="1400" dirty="0">
              <a:solidFill>
                <a:srgbClr val="9DC3E6"/>
              </a:solidFill>
              <a:latin typeface="Courier"/>
              <a:cs typeface="Courier"/>
            </a:endParaRPr>
          </a:p>
          <a:p>
            <a:pPr>
              <a:spcAft>
                <a:spcPts val="600"/>
              </a:spcAft>
            </a:pPr>
            <a:r>
              <a:rPr sz="1400" dirty="0">
                <a:latin typeface="Courier"/>
                <a:cs typeface="Courier"/>
              </a:rPr>
              <a:t>/*00a0*/ </a:t>
            </a:r>
            <a:r>
              <a:rPr lang="es-ES_tradnl" sz="1400" dirty="0">
                <a:latin typeface="Courier"/>
                <a:cs typeface="Courier"/>
              </a:rPr>
              <a:t>	</a:t>
            </a:r>
            <a:r>
              <a:rPr sz="1400" dirty="0">
                <a:solidFill>
                  <a:srgbClr val="C00000"/>
                </a:solidFill>
                <a:latin typeface="Courier"/>
                <a:cs typeface="Courier"/>
              </a:rPr>
              <a:t>LDSLK P0, R9, [R8]</a:t>
            </a:r>
            <a:r>
              <a:rPr lang="en-CH" sz="1400" dirty="0">
                <a:solidFill>
                  <a:srgbClr val="C00000"/>
                </a:solidFill>
                <a:latin typeface="Courier"/>
                <a:cs typeface="Courier"/>
              </a:rPr>
              <a:t>;</a:t>
            </a:r>
            <a:r>
              <a:rPr lang="es-ES_tradnl" sz="1400" dirty="0">
                <a:latin typeface="Courier"/>
                <a:cs typeface="Courier"/>
              </a:rPr>
              <a:t>	</a:t>
            </a:r>
            <a:r>
              <a:rPr sz="1400" dirty="0">
                <a:solidFill>
                  <a:srgbClr val="9DC3E6"/>
                </a:solidFill>
                <a:latin typeface="Courier"/>
                <a:cs typeface="Courier"/>
              </a:rPr>
              <a:t>// Load and lock </a:t>
            </a:r>
            <a:endParaRPr lang="es-ES_tradnl" sz="1400" dirty="0">
              <a:solidFill>
                <a:srgbClr val="9DC3E6"/>
              </a:solidFill>
              <a:latin typeface="Courier"/>
              <a:cs typeface="Courier"/>
            </a:endParaRPr>
          </a:p>
          <a:p>
            <a:pPr>
              <a:spcAft>
                <a:spcPts val="600"/>
              </a:spcAft>
            </a:pPr>
            <a:r>
              <a:rPr sz="1400" dirty="0">
                <a:latin typeface="Courier"/>
                <a:cs typeface="Courier"/>
              </a:rPr>
              <a:t>/*00a8*/ </a:t>
            </a:r>
            <a:r>
              <a:rPr lang="es-ES_tradnl" sz="1400" dirty="0">
                <a:latin typeface="Courier"/>
                <a:cs typeface="Courier"/>
              </a:rPr>
              <a:t>	</a:t>
            </a:r>
            <a:r>
              <a:rPr sz="1400" dirty="0">
                <a:solidFill>
                  <a:srgbClr val="0070C0"/>
                </a:solidFill>
                <a:latin typeface="Courier"/>
                <a:cs typeface="Courier"/>
              </a:rPr>
              <a:t>@P0 IADD R10, R9, R7;</a:t>
            </a:r>
            <a:r>
              <a:rPr sz="1400" dirty="0">
                <a:latin typeface="Courier"/>
                <a:cs typeface="Courier"/>
              </a:rPr>
              <a:t> </a:t>
            </a:r>
            <a:r>
              <a:rPr lang="es-ES_tradnl" sz="1400" dirty="0">
                <a:latin typeface="Courier"/>
                <a:cs typeface="Courier"/>
              </a:rPr>
              <a:t>	</a:t>
            </a:r>
            <a:r>
              <a:rPr sz="1400" dirty="0">
                <a:solidFill>
                  <a:srgbClr val="9DC3E6"/>
                </a:solidFill>
                <a:latin typeface="Courier"/>
                <a:cs typeface="Courier"/>
              </a:rPr>
              <a:t>// Integer addition </a:t>
            </a:r>
            <a:endParaRPr lang="es-ES_tradnl" sz="1400" dirty="0">
              <a:solidFill>
                <a:srgbClr val="9DC3E6"/>
              </a:solidFill>
              <a:latin typeface="Courier"/>
              <a:cs typeface="Courier"/>
            </a:endParaRPr>
          </a:p>
          <a:p>
            <a:pPr>
              <a:spcAft>
                <a:spcPts val="600"/>
              </a:spcAft>
            </a:pPr>
            <a:r>
              <a:rPr sz="1400" dirty="0">
                <a:latin typeface="Courier"/>
                <a:cs typeface="Courier"/>
              </a:rPr>
              <a:t>/*00b0*/ </a:t>
            </a:r>
            <a:r>
              <a:rPr lang="es-ES_tradnl" sz="1400" dirty="0">
                <a:latin typeface="Courier"/>
                <a:cs typeface="Courier"/>
              </a:rPr>
              <a:t>	</a:t>
            </a:r>
            <a:r>
              <a:rPr sz="1400" dirty="0">
                <a:solidFill>
                  <a:srgbClr val="00B050"/>
                </a:solidFill>
                <a:latin typeface="Courier"/>
                <a:cs typeface="Courier"/>
              </a:rPr>
              <a:t>@P0 STSCUL P1, [R8], R10;</a:t>
            </a:r>
            <a:r>
              <a:rPr lang="es-ES_tradnl" sz="1400" dirty="0">
                <a:solidFill>
                  <a:srgbClr val="558ED5"/>
                </a:solidFill>
                <a:latin typeface="Courier"/>
                <a:cs typeface="Courier"/>
              </a:rPr>
              <a:t>	</a:t>
            </a:r>
            <a:r>
              <a:rPr sz="1400" dirty="0">
                <a:solidFill>
                  <a:srgbClr val="9DC3E6"/>
                </a:solidFill>
                <a:latin typeface="Courier"/>
                <a:cs typeface="Courier"/>
              </a:rPr>
              <a:t>// Store conditionally and unlock </a:t>
            </a:r>
            <a:endParaRPr lang="es-ES_tradnl" sz="1400" dirty="0">
              <a:solidFill>
                <a:srgbClr val="9DC3E6"/>
              </a:solidFill>
              <a:latin typeface="Courier"/>
              <a:cs typeface="Courier"/>
            </a:endParaRPr>
          </a:p>
          <a:p>
            <a:pPr>
              <a:spcAft>
                <a:spcPts val="600"/>
              </a:spcAft>
            </a:pPr>
            <a:r>
              <a:rPr sz="1400" dirty="0">
                <a:latin typeface="Courier"/>
                <a:cs typeface="Courier"/>
              </a:rPr>
              <a:t>/*00b8*/ </a:t>
            </a:r>
            <a:r>
              <a:rPr lang="es-ES_tradnl" sz="1400" dirty="0">
                <a:latin typeface="Courier"/>
                <a:cs typeface="Courier"/>
              </a:rPr>
              <a:t>	</a:t>
            </a:r>
            <a:r>
              <a:rPr sz="1400" dirty="0">
                <a:solidFill>
                  <a:schemeClr val="accent1">
                    <a:lumMod val="75000"/>
                  </a:schemeClr>
                </a:solidFill>
                <a:latin typeface="Courier"/>
                <a:cs typeface="Courier"/>
              </a:rPr>
              <a:t>@!P1 BRA 0xa0; </a:t>
            </a:r>
            <a:r>
              <a:rPr lang="es-ES_tradnl" sz="1400" dirty="0">
                <a:solidFill>
                  <a:schemeClr val="accent1">
                    <a:lumMod val="75000"/>
                  </a:schemeClr>
                </a:solidFill>
                <a:latin typeface="Courier"/>
                <a:cs typeface="Courier"/>
              </a:rPr>
              <a:t>	</a:t>
            </a:r>
            <a:r>
              <a:rPr lang="es-ES_tradnl" sz="1400" dirty="0">
                <a:latin typeface="Courier"/>
                <a:cs typeface="Courier"/>
              </a:rPr>
              <a:t>	</a:t>
            </a:r>
            <a:r>
              <a:rPr sz="1400" dirty="0">
                <a:solidFill>
                  <a:srgbClr val="9DC3E6"/>
                </a:solidFill>
                <a:latin typeface="Courier"/>
                <a:cs typeface="Courier"/>
              </a:rPr>
              <a:t>// Predicated unconditional branch </a:t>
            </a:r>
            <a:endParaRPr lang="es-ES_tradnl" sz="1400" dirty="0">
              <a:solidFill>
                <a:srgbClr val="9DC3E6"/>
              </a:solidFill>
              <a:latin typeface="Courier"/>
              <a:cs typeface="Courier"/>
            </a:endParaRPr>
          </a:p>
          <a:p>
            <a:pPr>
              <a:spcAft>
                <a:spcPts val="600"/>
              </a:spcAft>
            </a:pPr>
            <a:r>
              <a:rPr sz="1400" dirty="0">
                <a:latin typeface="Courier"/>
                <a:cs typeface="Courier"/>
              </a:rPr>
              <a:t>/*00c8*/ </a:t>
            </a:r>
            <a:r>
              <a:rPr lang="es-ES_tradnl" sz="1400" dirty="0">
                <a:latin typeface="Courier"/>
                <a:cs typeface="Courier"/>
              </a:rPr>
              <a:t>	</a:t>
            </a:r>
            <a:r>
              <a:rPr sz="1400" dirty="0">
                <a:latin typeface="Courier"/>
                <a:cs typeface="Courier"/>
              </a:rPr>
              <a:t>Instruction.S </a:t>
            </a:r>
            <a:endParaRPr lang="es-ES_tradnl" sz="1400" dirty="0">
              <a:latin typeface="Courier"/>
              <a:cs typeface="Courier"/>
            </a:endParaRPr>
          </a:p>
          <a:p>
            <a:pPr>
              <a:spcAft>
                <a:spcPts val="600"/>
              </a:spcAft>
            </a:pPr>
            <a:r>
              <a:rPr sz="1400" dirty="0">
                <a:latin typeface="Courier"/>
                <a:cs typeface="Courier"/>
              </a:rPr>
              <a:t>/*00d0*/ </a:t>
            </a:r>
            <a:r>
              <a:rPr lang="es-ES_tradnl" sz="1400" dirty="0">
                <a:latin typeface="Courier"/>
                <a:cs typeface="Courier"/>
              </a:rPr>
              <a:t>	</a:t>
            </a:r>
            <a:r>
              <a:rPr sz="1400" dirty="0">
                <a:latin typeface="Courier"/>
                <a:cs typeface="Courier"/>
              </a:rPr>
              <a:t>... 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Assembly Code for Shared Memory Atomics </a:t>
            </a:r>
            <a:br>
              <a:rPr lang="en-US" dirty="0"/>
            </a:br>
            <a:r>
              <a:rPr lang="en-US" sz="2200" dirty="0"/>
              <a:t>(pre Maxwell)</a:t>
            </a:r>
            <a:endParaRPr lang="es-ES_tradnl" sz="2200" dirty="0"/>
          </a:p>
        </p:txBody>
      </p:sp>
      <p:sp>
        <p:nvSpPr>
          <p:cNvPr id="11" name="Marcador de número de diapositiva 1">
            <a:extLst>
              <a:ext uri="{FF2B5EF4-FFF2-40B4-BE49-F238E27FC236}">
                <a16:creationId xmlns:a16="http://schemas.microsoft.com/office/drawing/2014/main" id="{248E219A-F57A-4E43-A45F-ACD419479E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54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20442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Limited Number of Lock Bits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limited number of locks may cause </a:t>
            </a:r>
            <a:r>
              <a:rPr lang="en-US" dirty="0">
                <a:solidFill>
                  <a:srgbClr val="C00000"/>
                </a:solidFill>
              </a:rPr>
              <a:t>high contention</a:t>
            </a:r>
          </a:p>
          <a:p>
            <a:pPr lvl="1"/>
            <a:r>
              <a:rPr lang="en-US" dirty="0"/>
              <a:t>256 lock bits in Tesla, 1024 lock bits in Fermi and Kepler</a:t>
            </a:r>
          </a:p>
        </p:txBody>
      </p:sp>
      <p:pic>
        <p:nvPicPr>
          <p:cNvPr id="8" name="Imagen 7" descr="Histo_lockaddress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693" y="2061288"/>
            <a:ext cx="4804615" cy="3960000"/>
          </a:xfrm>
          <a:prstGeom prst="rect">
            <a:avLst/>
          </a:prstGeom>
        </p:spPr>
      </p:pic>
      <p:sp>
        <p:nvSpPr>
          <p:cNvPr id="10" name="Marcador de número de diapositiva 1">
            <a:extLst>
              <a:ext uri="{FF2B5EF4-FFF2-40B4-BE49-F238E27FC236}">
                <a16:creationId xmlns:a16="http://schemas.microsoft.com/office/drawing/2014/main" id="{C00F25C3-289F-FE44-800D-A6DB1A90AA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55</a:t>
            </a:fld>
            <a:endParaRPr lang="en-US" altLang="en-US" dirty="0"/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A7688227-B1C4-F840-8557-8E129EF3F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423113"/>
            <a:ext cx="823602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200" noProof="0" dirty="0"/>
              <a:t>Gomez-Luna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+, </a:t>
            </a:r>
            <a:r>
              <a:rPr kumimoji="0" lang="ja-JP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“</a:t>
            </a:r>
            <a:r>
              <a:rPr lang="en-US" sz="1200" dirty="0"/>
              <a:t>Performance Modeling of Atomic Additions on GPU Scratchpad Memory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,</a:t>
            </a:r>
            <a:r>
              <a:rPr kumimoji="0" lang="ja-JP" altLang="en-US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”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 IEEE TPDS, </a:t>
            </a:r>
            <a:r>
              <a:rPr kumimoji="0" lang="en-US" altLang="ja-JP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</a:rPr>
              <a:t>2013</a:t>
            </a:r>
          </a:p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/>
              <a:t>(s</a:t>
            </a:r>
            <a:r>
              <a:rPr lang="en-US" altLang="en-US" sz="1000" baseline="0" dirty="0"/>
              <a:t>upplemental material)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3585634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ítulo 1"/>
          <p:cNvSpPr txBox="1">
            <a:spLocks/>
          </p:cNvSpPr>
          <p:nvPr/>
        </p:nvSpPr>
        <p:spPr>
          <a:xfrm>
            <a:off x="0" y="0"/>
            <a:ext cx="1079500" cy="3048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algn="dist">
              <a:spcBef>
                <a:spcPct val="0"/>
              </a:spcBef>
            </a:pPr>
            <a:r>
              <a:rPr lang="en-US" sz="1200" dirty="0">
                <a:solidFill>
                  <a:schemeClr val="bg1">
                    <a:alpha val="50000"/>
                  </a:schemeClr>
                </a:solidFill>
                <a:latin typeface="+mj-lt"/>
                <a:ea typeface="+mj-ea"/>
                <a:cs typeface="+mj-cs"/>
              </a:rPr>
              <a:t>Introduction</a:t>
            </a:r>
          </a:p>
        </p:txBody>
      </p:sp>
      <p:sp>
        <p:nvSpPr>
          <p:cNvPr id="17" name="Título 1"/>
          <p:cNvSpPr txBox="1">
            <a:spLocks/>
          </p:cNvSpPr>
          <p:nvPr/>
        </p:nvSpPr>
        <p:spPr>
          <a:xfrm>
            <a:off x="1143000" y="0"/>
            <a:ext cx="1320800" cy="3048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>
                    <a:alpha val="50000"/>
                  </a:schemeClr>
                </a:solidFill>
                <a:latin typeface="+mj-lt"/>
                <a:ea typeface="+mj-ea"/>
                <a:cs typeface="+mj-cs"/>
              </a:rPr>
              <a:t>I - Target apps.</a:t>
            </a:r>
            <a:endParaRPr kumimoji="0" lang="en-US" sz="1200" u="none" strike="noStrike" kern="1200" cap="none" spc="0" normalizeH="0" baseline="0" dirty="0">
              <a:ln>
                <a:noFill/>
              </a:ln>
              <a:solidFill>
                <a:schemeClr val="bg1">
                  <a:alpha val="50000"/>
                </a:schemeClr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ítulo 1"/>
          <p:cNvSpPr txBox="1">
            <a:spLocks/>
          </p:cNvSpPr>
          <p:nvPr/>
        </p:nvSpPr>
        <p:spPr>
          <a:xfrm>
            <a:off x="3784600" y="0"/>
            <a:ext cx="1714500" cy="3048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>
                    <a:alpha val="50000"/>
                  </a:schemeClr>
                </a:solidFill>
                <a:latin typeface="+mj-lt"/>
                <a:ea typeface="+mj-ea"/>
                <a:cs typeface="+mj-cs"/>
              </a:rPr>
              <a:t>III - Work distribution</a:t>
            </a:r>
            <a:endParaRPr kumimoji="0" lang="en-US" sz="1200" u="none" strike="noStrike" kern="1200" cap="none" spc="0" normalizeH="0" baseline="0" dirty="0">
              <a:ln>
                <a:noFill/>
              </a:ln>
              <a:solidFill>
                <a:schemeClr val="bg1">
                  <a:alpha val="50000"/>
                </a:schemeClr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Título 1"/>
          <p:cNvSpPr txBox="1">
            <a:spLocks/>
          </p:cNvSpPr>
          <p:nvPr/>
        </p:nvSpPr>
        <p:spPr>
          <a:xfrm>
            <a:off x="5499100" y="0"/>
            <a:ext cx="1816100" cy="3048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>
                    <a:alpha val="50000"/>
                  </a:schemeClr>
                </a:solidFill>
                <a:latin typeface="+mj-lt"/>
                <a:ea typeface="+mj-ea"/>
                <a:cs typeface="+mj-cs"/>
              </a:rPr>
              <a:t>IV - Stream processing</a:t>
            </a:r>
            <a:endParaRPr kumimoji="0" lang="en-US" sz="1200" u="none" strike="noStrike" kern="1200" cap="none" spc="0" normalizeH="0" baseline="0" dirty="0">
              <a:ln>
                <a:noFill/>
              </a:ln>
              <a:solidFill>
                <a:schemeClr val="bg1">
                  <a:alpha val="50000"/>
                </a:schemeClr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Título 1"/>
          <p:cNvSpPr txBox="1">
            <a:spLocks/>
          </p:cNvSpPr>
          <p:nvPr/>
        </p:nvSpPr>
        <p:spPr>
          <a:xfrm>
            <a:off x="7391400" y="0"/>
            <a:ext cx="1143000" cy="3048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u="none" strike="noStrike" kern="1200" cap="none" spc="0" normalizeH="0" baseline="0" dirty="0">
                <a:ln>
                  <a:noFill/>
                </a:ln>
                <a:solidFill>
                  <a:schemeClr val="bg1">
                    <a:alpha val="50000"/>
                  </a:schemeClr>
                </a:solidFill>
                <a:uLnTx/>
                <a:uFillTx/>
                <a:latin typeface="+mj-lt"/>
                <a:ea typeface="+mj-ea"/>
                <a:cs typeface="+mj-cs"/>
              </a:rPr>
              <a:t>Conclusions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 Execution Timeline</a:t>
            </a:r>
          </a:p>
        </p:txBody>
      </p:sp>
      <p:pic>
        <p:nvPicPr>
          <p:cNvPr id="15" name="Imagen 14" descr="Atomics_exec_WAP.ep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4966" y="764704"/>
            <a:ext cx="4058434" cy="914400"/>
          </a:xfrm>
          <a:prstGeom prst="rect">
            <a:avLst/>
          </a:prstGeom>
        </p:spPr>
      </p:pic>
      <p:pic>
        <p:nvPicPr>
          <p:cNvPr id="26" name="Imagen 25" descr="Atomics_exec_1.ep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2100" y="2065040"/>
            <a:ext cx="927100" cy="4254500"/>
          </a:xfrm>
          <a:prstGeom prst="rect">
            <a:avLst/>
          </a:prstGeom>
        </p:spPr>
      </p:pic>
      <p:pic>
        <p:nvPicPr>
          <p:cNvPr id="29" name="Imagen 28" descr="Atomics_exec_17.eps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1650" y="5455940"/>
            <a:ext cx="6743700" cy="889000"/>
          </a:xfrm>
          <a:prstGeom prst="rect">
            <a:avLst/>
          </a:prstGeom>
        </p:spPr>
      </p:pic>
      <p:pic>
        <p:nvPicPr>
          <p:cNvPr id="31" name="Imagen 30" descr="Atomics_exec_4.eps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4600" y="2458740"/>
            <a:ext cx="5067300" cy="190500"/>
          </a:xfrm>
          <a:prstGeom prst="rect">
            <a:avLst/>
          </a:prstGeom>
        </p:spPr>
      </p:pic>
      <p:pic>
        <p:nvPicPr>
          <p:cNvPr id="32" name="Imagen 31" descr="Atomics_exec_5.eps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14600" y="2674640"/>
            <a:ext cx="5067300" cy="190500"/>
          </a:xfrm>
          <a:prstGeom prst="rect">
            <a:avLst/>
          </a:prstGeom>
        </p:spPr>
      </p:pic>
      <p:pic>
        <p:nvPicPr>
          <p:cNvPr id="33" name="Imagen 32" descr="Atomics_exec_6.eps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14600" y="2890540"/>
            <a:ext cx="5067300" cy="190500"/>
          </a:xfrm>
          <a:prstGeom prst="rect">
            <a:avLst/>
          </a:prstGeom>
        </p:spPr>
      </p:pic>
      <p:pic>
        <p:nvPicPr>
          <p:cNvPr id="34" name="Imagen 33" descr="Atomics_exec_7.eps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71650" y="3106440"/>
            <a:ext cx="5803900" cy="190500"/>
          </a:xfrm>
          <a:prstGeom prst="rect">
            <a:avLst/>
          </a:prstGeom>
        </p:spPr>
      </p:pic>
      <p:pic>
        <p:nvPicPr>
          <p:cNvPr id="35" name="Imagen 34" descr="Atomics_exec_8.eps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71650" y="3322340"/>
            <a:ext cx="5816600" cy="406400"/>
          </a:xfrm>
          <a:prstGeom prst="rect">
            <a:avLst/>
          </a:prstGeom>
        </p:spPr>
      </p:pic>
      <p:pic>
        <p:nvPicPr>
          <p:cNvPr id="36" name="Imagen 35" descr="Atomics_exec_9.eps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71650" y="3754140"/>
            <a:ext cx="5803900" cy="190500"/>
          </a:xfrm>
          <a:prstGeom prst="rect">
            <a:avLst/>
          </a:prstGeom>
        </p:spPr>
      </p:pic>
      <p:pic>
        <p:nvPicPr>
          <p:cNvPr id="37" name="Imagen 36" descr="Atomics_exec_10.eps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75550" y="1988840"/>
            <a:ext cx="927100" cy="1854200"/>
          </a:xfrm>
          <a:prstGeom prst="rect">
            <a:avLst/>
          </a:prstGeom>
        </p:spPr>
      </p:pic>
      <p:pic>
        <p:nvPicPr>
          <p:cNvPr id="38" name="Imagen 37" descr="Atomics_exec_11.eps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575550" y="2439690"/>
            <a:ext cx="406400" cy="1270000"/>
          </a:xfrm>
          <a:prstGeom prst="rect">
            <a:avLst/>
          </a:prstGeom>
        </p:spPr>
      </p:pic>
      <p:grpSp>
        <p:nvGrpSpPr>
          <p:cNvPr id="3" name="Agrupar 64"/>
          <p:cNvGrpSpPr/>
          <p:nvPr/>
        </p:nvGrpSpPr>
        <p:grpSpPr>
          <a:xfrm>
            <a:off x="1771650" y="3976390"/>
            <a:ext cx="6731000" cy="1504950"/>
            <a:chOff x="1771650" y="4044950"/>
            <a:chExt cx="6731000" cy="1504950"/>
          </a:xfrm>
        </p:grpSpPr>
        <p:pic>
          <p:nvPicPr>
            <p:cNvPr id="39" name="Imagen 38" descr="Atomics_exec_12.eps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771650" y="4044950"/>
              <a:ext cx="5816600" cy="622300"/>
            </a:xfrm>
            <a:prstGeom prst="rect">
              <a:avLst/>
            </a:prstGeom>
          </p:spPr>
        </p:pic>
        <p:pic>
          <p:nvPicPr>
            <p:cNvPr id="40" name="Imagen 39" descr="Atomics_exec_13.eps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771650" y="4699000"/>
              <a:ext cx="5803900" cy="190500"/>
            </a:xfrm>
            <a:prstGeom prst="rect">
              <a:avLst/>
            </a:prstGeom>
          </p:spPr>
        </p:pic>
        <p:pic>
          <p:nvPicPr>
            <p:cNvPr id="41" name="Imagen 40" descr="Atomics_exec_14.eps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771650" y="4921250"/>
              <a:ext cx="5816600" cy="406400"/>
            </a:xfrm>
            <a:prstGeom prst="rect">
              <a:avLst/>
            </a:prstGeom>
          </p:spPr>
        </p:pic>
        <p:pic>
          <p:nvPicPr>
            <p:cNvPr id="42" name="Imagen 41" descr="Atomics_exec_15.eps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1771650" y="5359400"/>
              <a:ext cx="5803900" cy="190500"/>
            </a:xfrm>
            <a:prstGeom prst="rect">
              <a:avLst/>
            </a:prstGeom>
          </p:spPr>
        </p:pic>
        <p:pic>
          <p:nvPicPr>
            <p:cNvPr id="43" name="Imagen 42" descr="Atomics_exec_16.eps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7575550" y="4127500"/>
              <a:ext cx="927100" cy="1320800"/>
            </a:xfrm>
            <a:prstGeom prst="rect">
              <a:avLst/>
            </a:prstGeom>
          </p:spPr>
        </p:pic>
      </p:grpSp>
      <p:grpSp>
        <p:nvGrpSpPr>
          <p:cNvPr id="4" name="Agrupar 63"/>
          <p:cNvGrpSpPr/>
          <p:nvPr/>
        </p:nvGrpSpPr>
        <p:grpSpPr>
          <a:xfrm>
            <a:off x="2514600" y="2001540"/>
            <a:ext cx="5067300" cy="1079500"/>
            <a:chOff x="2514600" y="2070100"/>
            <a:chExt cx="5067300" cy="1079500"/>
          </a:xfrm>
        </p:grpSpPr>
        <p:pic>
          <p:nvPicPr>
            <p:cNvPr id="28" name="Imagen 27" descr="Atomics_exec_3.eps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2514600" y="2070100"/>
              <a:ext cx="5067300" cy="431800"/>
            </a:xfrm>
            <a:prstGeom prst="rect">
              <a:avLst/>
            </a:prstGeom>
          </p:spPr>
        </p:pic>
        <p:pic>
          <p:nvPicPr>
            <p:cNvPr id="44" name="Imagen 43" descr="Atomics_exec_2.eps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5334000" y="2133600"/>
              <a:ext cx="1524000" cy="1016000"/>
            </a:xfrm>
            <a:prstGeom prst="rect">
              <a:avLst/>
            </a:prstGeom>
          </p:spPr>
        </p:pic>
      </p:grpSp>
      <p:grpSp>
        <p:nvGrpSpPr>
          <p:cNvPr id="5" name="Agrupar 46"/>
          <p:cNvGrpSpPr/>
          <p:nvPr/>
        </p:nvGrpSpPr>
        <p:grpSpPr>
          <a:xfrm>
            <a:off x="4094966" y="1526704"/>
            <a:ext cx="1561719" cy="228600"/>
            <a:chOff x="3886200" y="1600200"/>
            <a:chExt cx="1561719" cy="228600"/>
          </a:xfrm>
        </p:grpSpPr>
        <p:sp>
          <p:nvSpPr>
            <p:cNvPr id="45" name="Elipse 44"/>
            <p:cNvSpPr/>
            <p:nvPr/>
          </p:nvSpPr>
          <p:spPr>
            <a:xfrm>
              <a:off x="3886200" y="1600200"/>
              <a:ext cx="152400" cy="228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  <a:p>
              <a:pPr algn="ctr"/>
              <a:endParaRPr/>
            </a:p>
            <a:p>
              <a:pPr algn="ctr"/>
              <a:endParaRPr lang="es-ES_tradnl" dirty="0"/>
            </a:p>
          </p:txBody>
        </p:sp>
        <p:sp>
          <p:nvSpPr>
            <p:cNvPr id="46" name="Elipse 45"/>
            <p:cNvSpPr/>
            <p:nvPr/>
          </p:nvSpPr>
          <p:spPr>
            <a:xfrm>
              <a:off x="5295519" y="1600200"/>
              <a:ext cx="152400" cy="2286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  <a:p>
              <a:pPr algn="ctr"/>
              <a:endParaRPr/>
            </a:p>
            <a:p>
              <a:pPr algn="ctr"/>
              <a:endParaRPr lang="es-ES_tradnl" dirty="0"/>
            </a:p>
          </p:txBody>
        </p:sp>
      </p:grpSp>
      <p:grpSp>
        <p:nvGrpSpPr>
          <p:cNvPr id="6" name="Agrupar 50"/>
          <p:cNvGrpSpPr/>
          <p:nvPr/>
        </p:nvGrpSpPr>
        <p:grpSpPr>
          <a:xfrm>
            <a:off x="4444216" y="1526704"/>
            <a:ext cx="2012950" cy="228600"/>
            <a:chOff x="4235450" y="1600200"/>
            <a:chExt cx="2012950" cy="228600"/>
          </a:xfrm>
        </p:grpSpPr>
        <p:sp>
          <p:nvSpPr>
            <p:cNvPr id="48" name="Elipse 47"/>
            <p:cNvSpPr/>
            <p:nvPr/>
          </p:nvSpPr>
          <p:spPr>
            <a:xfrm>
              <a:off x="4235450" y="1600200"/>
              <a:ext cx="152400" cy="228600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  <a:p>
              <a:pPr algn="ctr"/>
              <a:endParaRPr/>
            </a:p>
            <a:p>
              <a:pPr algn="ctr"/>
              <a:endParaRPr lang="es-ES_tradnl" dirty="0"/>
            </a:p>
          </p:txBody>
        </p:sp>
        <p:sp>
          <p:nvSpPr>
            <p:cNvPr id="49" name="Elipse 48"/>
            <p:cNvSpPr/>
            <p:nvPr/>
          </p:nvSpPr>
          <p:spPr>
            <a:xfrm>
              <a:off x="5581650" y="1600200"/>
              <a:ext cx="304800" cy="228600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  <a:p>
              <a:pPr algn="ctr"/>
              <a:endParaRPr/>
            </a:p>
            <a:p>
              <a:pPr algn="ctr"/>
              <a:endParaRPr lang="es-ES_tradnl" dirty="0"/>
            </a:p>
          </p:txBody>
        </p:sp>
        <p:sp>
          <p:nvSpPr>
            <p:cNvPr id="50" name="Elipse 49"/>
            <p:cNvSpPr/>
            <p:nvPr/>
          </p:nvSpPr>
          <p:spPr>
            <a:xfrm>
              <a:off x="5943600" y="1600200"/>
              <a:ext cx="304800" cy="228600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  <a:p>
              <a:pPr algn="ctr"/>
              <a:endParaRPr/>
            </a:p>
            <a:p>
              <a:pPr algn="ctr"/>
              <a:endParaRPr lang="es-ES_tradnl" dirty="0"/>
            </a:p>
          </p:txBody>
        </p:sp>
      </p:grpSp>
      <p:grpSp>
        <p:nvGrpSpPr>
          <p:cNvPr id="7" name="Agrupar 53"/>
          <p:cNvGrpSpPr/>
          <p:nvPr/>
        </p:nvGrpSpPr>
        <p:grpSpPr>
          <a:xfrm>
            <a:off x="4799816" y="1526704"/>
            <a:ext cx="514350" cy="228600"/>
            <a:chOff x="4591050" y="1600200"/>
            <a:chExt cx="514350" cy="228600"/>
          </a:xfrm>
        </p:grpSpPr>
        <p:sp>
          <p:nvSpPr>
            <p:cNvPr id="52" name="Elipse 51"/>
            <p:cNvSpPr/>
            <p:nvPr/>
          </p:nvSpPr>
          <p:spPr>
            <a:xfrm>
              <a:off x="4591050" y="1600200"/>
              <a:ext cx="152400" cy="228600"/>
            </a:xfrm>
            <a:prstGeom prst="ellipse">
              <a:avLst/>
            </a:prstGeom>
            <a:noFill/>
            <a:ln>
              <a:solidFill>
                <a:srgbClr val="3366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  <a:p>
              <a:pPr algn="ctr"/>
              <a:endParaRPr/>
            </a:p>
            <a:p>
              <a:pPr algn="ctr"/>
              <a:endParaRPr lang="es-ES_tradnl" dirty="0"/>
            </a:p>
          </p:txBody>
        </p:sp>
        <p:sp>
          <p:nvSpPr>
            <p:cNvPr id="53" name="Elipse 52"/>
            <p:cNvSpPr/>
            <p:nvPr/>
          </p:nvSpPr>
          <p:spPr>
            <a:xfrm>
              <a:off x="4953000" y="1600200"/>
              <a:ext cx="152400" cy="228600"/>
            </a:xfrm>
            <a:prstGeom prst="ellipse">
              <a:avLst/>
            </a:prstGeom>
            <a:noFill/>
            <a:ln>
              <a:solidFill>
                <a:srgbClr val="3366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 dirty="0"/>
            </a:p>
            <a:p>
              <a:pPr algn="ctr"/>
              <a:endParaRPr/>
            </a:p>
            <a:p>
              <a:pPr algn="ctr"/>
              <a:endParaRPr lang="es-ES_tradnl" dirty="0"/>
            </a:p>
          </p:txBody>
        </p:sp>
      </p:grpSp>
      <p:grpSp>
        <p:nvGrpSpPr>
          <p:cNvPr id="8" name="Agrupar 59"/>
          <p:cNvGrpSpPr/>
          <p:nvPr/>
        </p:nvGrpSpPr>
        <p:grpSpPr>
          <a:xfrm>
            <a:off x="4094966" y="1679104"/>
            <a:ext cx="1924050" cy="152400"/>
            <a:chOff x="3886200" y="1752600"/>
            <a:chExt cx="1924050" cy="152400"/>
          </a:xfrm>
        </p:grpSpPr>
        <p:sp>
          <p:nvSpPr>
            <p:cNvPr id="55" name="Multiplicación 54"/>
            <p:cNvSpPr/>
            <p:nvPr/>
          </p:nvSpPr>
          <p:spPr>
            <a:xfrm>
              <a:off x="3886200" y="1752600"/>
              <a:ext cx="152400" cy="152400"/>
            </a:xfrm>
            <a:prstGeom prst="mathMultiply">
              <a:avLst>
                <a:gd name="adj1" fmla="val 6853"/>
              </a:avLst>
            </a:prstGeom>
            <a:ln>
              <a:solidFill>
                <a:srgbClr val="00009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56" name="Multiplicación 55"/>
            <p:cNvSpPr/>
            <p:nvPr/>
          </p:nvSpPr>
          <p:spPr>
            <a:xfrm>
              <a:off x="5295900" y="1752600"/>
              <a:ext cx="152400" cy="152400"/>
            </a:xfrm>
            <a:prstGeom prst="mathMultiply">
              <a:avLst>
                <a:gd name="adj1" fmla="val 6853"/>
              </a:avLst>
            </a:prstGeom>
            <a:ln>
              <a:solidFill>
                <a:srgbClr val="00009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57" name="Multiplicación 56"/>
            <p:cNvSpPr/>
            <p:nvPr/>
          </p:nvSpPr>
          <p:spPr>
            <a:xfrm>
              <a:off x="5657850" y="1752600"/>
              <a:ext cx="152400" cy="152400"/>
            </a:xfrm>
            <a:prstGeom prst="mathMultiply">
              <a:avLst>
                <a:gd name="adj1" fmla="val 6853"/>
              </a:avLst>
            </a:prstGeom>
            <a:ln>
              <a:solidFill>
                <a:srgbClr val="00009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grpSp>
        <p:nvGrpSpPr>
          <p:cNvPr id="9" name="Agrupar 60"/>
          <p:cNvGrpSpPr/>
          <p:nvPr/>
        </p:nvGrpSpPr>
        <p:grpSpPr>
          <a:xfrm>
            <a:off x="4444216" y="1679104"/>
            <a:ext cx="1943100" cy="152400"/>
            <a:chOff x="4235450" y="1752600"/>
            <a:chExt cx="1943100" cy="152400"/>
          </a:xfrm>
        </p:grpSpPr>
        <p:sp>
          <p:nvSpPr>
            <p:cNvPr id="58" name="Multiplicación 57"/>
            <p:cNvSpPr/>
            <p:nvPr/>
          </p:nvSpPr>
          <p:spPr>
            <a:xfrm>
              <a:off x="4235450" y="1752600"/>
              <a:ext cx="152400" cy="152400"/>
            </a:xfrm>
            <a:prstGeom prst="mathMultiply">
              <a:avLst>
                <a:gd name="adj1" fmla="val 6853"/>
              </a:avLst>
            </a:prstGeom>
            <a:ln>
              <a:solidFill>
                <a:srgbClr val="008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  <p:sp>
          <p:nvSpPr>
            <p:cNvPr id="59" name="Multiplicación 58"/>
            <p:cNvSpPr/>
            <p:nvPr/>
          </p:nvSpPr>
          <p:spPr>
            <a:xfrm>
              <a:off x="6026150" y="1752600"/>
              <a:ext cx="152400" cy="152400"/>
            </a:xfrm>
            <a:prstGeom prst="mathMultiply">
              <a:avLst>
                <a:gd name="adj1" fmla="val 6853"/>
              </a:avLst>
            </a:prstGeom>
            <a:ln>
              <a:solidFill>
                <a:srgbClr val="008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_tradnl"/>
            </a:p>
          </p:txBody>
        </p:sp>
      </p:grpSp>
      <p:sp>
        <p:nvSpPr>
          <p:cNvPr id="62" name="Text Box 2"/>
          <p:cNvSpPr txBox="1">
            <a:spLocks noChangeArrowheads="1"/>
          </p:cNvSpPr>
          <p:nvPr/>
        </p:nvSpPr>
        <p:spPr bwMode="auto">
          <a:xfrm>
            <a:off x="395133" y="1080881"/>
            <a:ext cx="2814819" cy="71006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prstTxWarp prst="textNoShape">
              <a:avLst/>
            </a:prstTxWarp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Arial" pitchFamily="-111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dirty="0">
                <a:latin typeface="Courier"/>
                <a:ea typeface="Arial" pitchFamily="-111" charset="0"/>
                <a:cs typeface="Courier"/>
              </a:rPr>
              <a:t>/*0210*/   LDSLK P0, R7, [R9];</a:t>
            </a:r>
          </a:p>
          <a:p>
            <a:pPr defTabSz="449263">
              <a:buClr>
                <a:srgbClr val="000000"/>
              </a:buClr>
              <a:buSzPct val="100000"/>
              <a:buFont typeface="Arial" pitchFamily="-111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dirty="0">
                <a:latin typeface="Courier"/>
                <a:ea typeface="Arial" pitchFamily="-111" charset="0"/>
                <a:cs typeface="Courier"/>
              </a:rPr>
              <a:t>/*0218*/   @P0 IADD R10, R7, 0x1;</a:t>
            </a:r>
          </a:p>
          <a:p>
            <a:pPr defTabSz="449263">
              <a:buClr>
                <a:srgbClr val="000000"/>
              </a:buClr>
              <a:buSzPct val="100000"/>
              <a:buFont typeface="Arial" pitchFamily="-111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dirty="0">
                <a:latin typeface="Courier"/>
                <a:ea typeface="Arial" pitchFamily="-111" charset="0"/>
                <a:cs typeface="Courier"/>
              </a:rPr>
              <a:t>/*0220*/   @P0 STSUL [R9], R10;</a:t>
            </a:r>
          </a:p>
          <a:p>
            <a:pPr defTabSz="449263">
              <a:buClr>
                <a:srgbClr val="000000"/>
              </a:buClr>
              <a:buSzPct val="100000"/>
              <a:buFont typeface="Arial" pitchFamily="-111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000" dirty="0">
                <a:latin typeface="Courier"/>
                <a:ea typeface="Arial" pitchFamily="-111" charset="0"/>
                <a:cs typeface="Courier"/>
              </a:rPr>
              <a:t>/*0228*/   @!P0 BRA 0x210;</a:t>
            </a:r>
          </a:p>
        </p:txBody>
      </p:sp>
      <p:sp>
        <p:nvSpPr>
          <p:cNvPr id="51" name="TextBox 6">
            <a:extLst>
              <a:ext uri="{FF2B5EF4-FFF2-40B4-BE49-F238E27FC236}">
                <a16:creationId xmlns:a16="http://schemas.microsoft.com/office/drawing/2014/main" id="{DD91CA76-E0A4-7B40-83D0-E58E1FD0FA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423113"/>
            <a:ext cx="823602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200" noProof="0" dirty="0"/>
              <a:t>Gomez-Luna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+, </a:t>
            </a:r>
            <a:r>
              <a:rPr kumimoji="0" lang="ja-JP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“</a:t>
            </a:r>
            <a:r>
              <a:rPr lang="en-US" sz="1200" dirty="0"/>
              <a:t>Performance Modeling of Atomic Additions on GPU Scratchpad Memory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,</a:t>
            </a:r>
            <a:r>
              <a:rPr kumimoji="0" lang="ja-JP" altLang="en-US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”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 IEEE TPDS, </a:t>
            </a:r>
            <a:r>
              <a:rPr kumimoji="0" lang="en-US" altLang="ja-JP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</a:rPr>
              <a:t>2013</a:t>
            </a:r>
          </a:p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/>
              <a:t>(s</a:t>
            </a:r>
            <a:r>
              <a:rPr lang="en-US" altLang="en-US" sz="1000" baseline="0" dirty="0"/>
              <a:t>upplemental material)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4" name="Slide Number Placeholder 3">
            <a:extLst>
              <a:ext uri="{FF2B5EF4-FFF2-40B4-BE49-F238E27FC236}">
                <a16:creationId xmlns:a16="http://schemas.microsoft.com/office/drawing/2014/main" id="{477333D7-7F6A-BD47-BBE4-E457DB3DE4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676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Microbenchmarking</a:t>
            </a:r>
            <a:r>
              <a:rPr lang="en-US" dirty="0"/>
              <a:t> Atomic Operations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Microbenchmark</a:t>
            </a:r>
          </a:p>
          <a:p>
            <a:pPr lvl="1"/>
            <a:r>
              <a:rPr lang="en-US" dirty="0">
                <a:latin typeface="Courier" pitchFamily="2" charset="0"/>
              </a:rPr>
              <a:t>Hs</a:t>
            </a:r>
            <a:r>
              <a:rPr lang="en-US" dirty="0"/>
              <a:t> is a shared memory array</a:t>
            </a:r>
          </a:p>
          <a:p>
            <a:pPr lvl="1"/>
            <a:r>
              <a:rPr lang="en-US" dirty="0">
                <a:latin typeface="Courier" pitchFamily="2" charset="0"/>
              </a:rPr>
              <a:t>clock() </a:t>
            </a:r>
            <a:r>
              <a:rPr lang="en-US" dirty="0"/>
              <a:t>returns the cycle count</a:t>
            </a:r>
          </a:p>
          <a:p>
            <a:pPr lvl="1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1480B4-99D5-EE41-9C5D-9C14C3B2D99B}"/>
              </a:ext>
            </a:extLst>
          </p:cNvPr>
          <p:cNvSpPr txBox="1"/>
          <p:nvPr/>
        </p:nvSpPr>
        <p:spPr>
          <a:xfrm>
            <a:off x="1902039" y="2708920"/>
            <a:ext cx="533992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CC9900"/>
                </a:solidFill>
                <a:latin typeface="Courier" pitchFamily="2" charset="0"/>
              </a:rPr>
              <a:t>for</a:t>
            </a:r>
            <a:r>
              <a:rPr lang="en-US" sz="1400" dirty="0">
                <a:latin typeface="Courier" pitchFamily="2" charset="0"/>
              </a:rPr>
              <a:t>(</a:t>
            </a:r>
            <a:r>
              <a:rPr lang="en-US" sz="1400" dirty="0">
                <a:solidFill>
                  <a:srgbClr val="00B050"/>
                </a:solidFill>
                <a:latin typeface="Courier" pitchFamily="2" charset="0"/>
              </a:rPr>
              <a:t>int</a:t>
            </a:r>
            <a:r>
              <a:rPr lang="en-US" sz="1400" dirty="0">
                <a:latin typeface="Courier" pitchFamily="2" charset="0"/>
              </a:rPr>
              <a:t> </a:t>
            </a:r>
            <a:r>
              <a:rPr lang="en-US" sz="1400" dirty="0" err="1">
                <a:latin typeface="Courier" pitchFamily="2" charset="0"/>
              </a:rPr>
              <a:t>i</a:t>
            </a:r>
            <a:r>
              <a:rPr lang="en-US" sz="1400" dirty="0">
                <a:latin typeface="Courier" pitchFamily="2" charset="0"/>
              </a:rPr>
              <a:t> = begin; </a:t>
            </a:r>
            <a:r>
              <a:rPr lang="en-US" sz="1400" dirty="0" err="1">
                <a:latin typeface="Courier" pitchFamily="2" charset="0"/>
              </a:rPr>
              <a:t>i</a:t>
            </a:r>
            <a:r>
              <a:rPr lang="en-US" sz="1400" dirty="0">
                <a:latin typeface="Courier" pitchFamily="2" charset="0"/>
              </a:rPr>
              <a:t> &lt; size; </a:t>
            </a:r>
            <a:r>
              <a:rPr lang="en-US" sz="1400" dirty="0" err="1">
                <a:latin typeface="Courier" pitchFamily="2" charset="0"/>
              </a:rPr>
              <a:t>i</a:t>
            </a:r>
            <a:r>
              <a:rPr lang="en-US" sz="1400" dirty="0">
                <a:latin typeface="Courier" pitchFamily="2" charset="0"/>
              </a:rPr>
              <a:t> += </a:t>
            </a:r>
            <a:r>
              <a:rPr lang="en-US" sz="1400" dirty="0" err="1">
                <a:latin typeface="Courier" pitchFamily="2" charset="0"/>
              </a:rPr>
              <a:t>num_threads</a:t>
            </a:r>
            <a:r>
              <a:rPr lang="en-US" sz="1400" dirty="0">
                <a:latin typeface="Courier" pitchFamily="2" charset="0"/>
              </a:rPr>
              <a:t>){ </a:t>
            </a:r>
          </a:p>
          <a:p>
            <a:endParaRPr lang="en-US" sz="1400" dirty="0">
              <a:latin typeface="Courier" pitchFamily="2" charset="0"/>
            </a:endParaRPr>
          </a:p>
          <a:p>
            <a:r>
              <a:rPr lang="en-US" sz="1400" dirty="0">
                <a:latin typeface="Courier" pitchFamily="2" charset="0"/>
              </a:rPr>
              <a:t>    </a:t>
            </a:r>
            <a:r>
              <a:rPr lang="en-US" sz="1400" dirty="0">
                <a:solidFill>
                  <a:srgbClr val="9DC3E6"/>
                </a:solidFill>
                <a:latin typeface="Courier" pitchFamily="2" charset="0"/>
              </a:rPr>
              <a:t>// Read from global memory</a:t>
            </a:r>
          </a:p>
          <a:p>
            <a:r>
              <a:rPr lang="en-US" sz="1400" dirty="0">
                <a:latin typeface="Courier" pitchFamily="2" charset="0"/>
              </a:rPr>
              <a:t>    vote = </a:t>
            </a:r>
            <a:r>
              <a:rPr lang="en-US" sz="1400" dirty="0" err="1">
                <a:latin typeface="Courier" pitchFamily="2" charset="0"/>
              </a:rPr>
              <a:t>input_data</a:t>
            </a:r>
            <a:r>
              <a:rPr lang="en-US" sz="1400" dirty="0">
                <a:latin typeface="Courier" pitchFamily="2" charset="0"/>
              </a:rPr>
              <a:t>[</a:t>
            </a:r>
            <a:r>
              <a:rPr lang="en-US" sz="1400" dirty="0" err="1">
                <a:latin typeface="Courier" pitchFamily="2" charset="0"/>
              </a:rPr>
              <a:t>i</a:t>
            </a:r>
            <a:r>
              <a:rPr lang="en-US" sz="1400" dirty="0">
                <a:latin typeface="Courier" pitchFamily="2" charset="0"/>
              </a:rPr>
              <a:t>];</a:t>
            </a:r>
          </a:p>
          <a:p>
            <a:endParaRPr lang="en-US" sz="1400" dirty="0">
              <a:latin typeface="Courier" pitchFamily="2" charset="0"/>
            </a:endParaRPr>
          </a:p>
          <a:p>
            <a:r>
              <a:rPr lang="en-US" sz="1400" dirty="0">
                <a:latin typeface="Courier" pitchFamily="2" charset="0"/>
              </a:rPr>
              <a:t>    </a:t>
            </a:r>
            <a:r>
              <a:rPr lang="en-US" sz="1400" dirty="0" err="1">
                <a:latin typeface="Courier" pitchFamily="2" charset="0"/>
              </a:rPr>
              <a:t>start_time</a:t>
            </a:r>
            <a:r>
              <a:rPr lang="en-US" sz="1400" dirty="0">
                <a:latin typeface="Courier" pitchFamily="2" charset="0"/>
              </a:rPr>
              <a:t> = clock(); </a:t>
            </a:r>
            <a:r>
              <a:rPr lang="en-US" sz="1400" dirty="0">
                <a:solidFill>
                  <a:srgbClr val="9DC3E6"/>
                </a:solidFill>
                <a:latin typeface="Courier" pitchFamily="2" charset="0"/>
              </a:rPr>
              <a:t>// Start timing </a:t>
            </a:r>
          </a:p>
          <a:p>
            <a:endParaRPr lang="en-US" sz="1400" dirty="0">
              <a:latin typeface="Courier" pitchFamily="2" charset="0"/>
            </a:endParaRPr>
          </a:p>
          <a:p>
            <a:r>
              <a:rPr lang="en-US" sz="1400" dirty="0">
                <a:latin typeface="Courier" pitchFamily="2" charset="0"/>
              </a:rPr>
              <a:t>    </a:t>
            </a:r>
            <a:r>
              <a:rPr lang="en-US" sz="1400" dirty="0">
                <a:solidFill>
                  <a:srgbClr val="9DC3E6"/>
                </a:solidFill>
                <a:latin typeface="Courier" pitchFamily="2" charset="0"/>
              </a:rPr>
              <a:t>// Macro repeats </a:t>
            </a:r>
            <a:r>
              <a:rPr lang="en-US" sz="1400" dirty="0" err="1">
                <a:solidFill>
                  <a:srgbClr val="9DC3E6"/>
                </a:solidFill>
                <a:latin typeface="Courier" pitchFamily="2" charset="0"/>
              </a:rPr>
              <a:t>atomicAdd</a:t>
            </a:r>
            <a:r>
              <a:rPr lang="en-US" sz="1400" dirty="0">
                <a:solidFill>
                  <a:srgbClr val="9DC3E6"/>
                </a:solidFill>
                <a:latin typeface="Courier" pitchFamily="2" charset="0"/>
              </a:rPr>
              <a:t> 256 times</a:t>
            </a:r>
          </a:p>
          <a:p>
            <a:r>
              <a:rPr lang="en-US" sz="1400" dirty="0">
                <a:latin typeface="Courier" pitchFamily="2" charset="0"/>
              </a:rPr>
              <a:t>    repeat256(</a:t>
            </a:r>
            <a:r>
              <a:rPr lang="en-US" sz="1400" dirty="0" err="1">
                <a:latin typeface="Courier" pitchFamily="2" charset="0"/>
              </a:rPr>
              <a:t>atomicAdd</a:t>
            </a:r>
            <a:r>
              <a:rPr lang="en-US" sz="1400" dirty="0">
                <a:latin typeface="Courier" pitchFamily="2" charset="0"/>
              </a:rPr>
              <a:t>(&amp;Hs[vote], 1);); </a:t>
            </a:r>
          </a:p>
          <a:p>
            <a:endParaRPr lang="en-US" sz="1400" dirty="0">
              <a:latin typeface="Courier" pitchFamily="2" charset="0"/>
            </a:endParaRPr>
          </a:p>
          <a:p>
            <a:r>
              <a:rPr lang="en-US" sz="1400" dirty="0">
                <a:latin typeface="Courier" pitchFamily="2" charset="0"/>
              </a:rPr>
              <a:t>    </a:t>
            </a:r>
            <a:r>
              <a:rPr lang="en-US" sz="1400" dirty="0" err="1">
                <a:latin typeface="Courier" pitchFamily="2" charset="0"/>
              </a:rPr>
              <a:t>stop_time</a:t>
            </a:r>
            <a:r>
              <a:rPr lang="en-US" sz="1400" dirty="0">
                <a:latin typeface="Courier" pitchFamily="2" charset="0"/>
              </a:rPr>
              <a:t> = clock(); </a:t>
            </a:r>
            <a:r>
              <a:rPr lang="en-US" sz="1400" dirty="0">
                <a:solidFill>
                  <a:srgbClr val="9DC3E6"/>
                </a:solidFill>
                <a:latin typeface="Courier" pitchFamily="2" charset="0"/>
              </a:rPr>
              <a:t>// Stop timing</a:t>
            </a:r>
          </a:p>
          <a:p>
            <a:r>
              <a:rPr lang="en-US" sz="1400" dirty="0">
                <a:latin typeface="Courier" pitchFamily="2" charset="0"/>
              </a:rPr>
              <a:t>}</a:t>
            </a:r>
            <a:endParaRPr lang="en-CH" sz="1400" dirty="0"/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4E4367F1-DA76-D646-9C5C-7F7115103D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423113"/>
            <a:ext cx="82360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200" noProof="0" dirty="0"/>
              <a:t>Gomez-Luna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+, </a:t>
            </a:r>
            <a:r>
              <a:rPr kumimoji="0" lang="ja-JP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“</a:t>
            </a:r>
            <a:r>
              <a:rPr lang="en-US" sz="1200" dirty="0"/>
              <a:t>Performance Modeling of Atomic Additions on GPU Scratchpad Memory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,</a:t>
            </a:r>
            <a:r>
              <a:rPr kumimoji="0" lang="ja-JP" altLang="en-US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”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 IEEE TPDS, </a:t>
            </a:r>
            <a:r>
              <a:rPr kumimoji="0" lang="en-US" altLang="ja-JP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</a:rPr>
              <a:t>2013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48B9F4FC-F3F9-B44C-82AA-BA0C3CF46F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42035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Microbenchmarking</a:t>
            </a:r>
            <a:r>
              <a:rPr lang="en-US" dirty="0"/>
              <a:t> Results (I)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Position conflict</a:t>
            </a:r>
            <a:r>
              <a:rPr lang="en-US" dirty="0"/>
              <a:t>: </a:t>
            </a:r>
            <a:r>
              <a:rPr lang="en-US" i="1" dirty="0"/>
              <a:t>n</a:t>
            </a:r>
            <a:r>
              <a:rPr lang="en-US" dirty="0"/>
              <a:t> is the number of threads accessing the same address</a:t>
            </a:r>
          </a:p>
        </p:txBody>
      </p:sp>
      <p:pic>
        <p:nvPicPr>
          <p:cNvPr id="7" name="Imagen 6" descr="Histo_atomic_position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229" y="1772816"/>
            <a:ext cx="5634235" cy="2520000"/>
          </a:xfrm>
          <a:prstGeom prst="rect">
            <a:avLst/>
          </a:prstGeom>
          <a:ln>
            <a:solidFill>
              <a:srgbClr val="A6A6A6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63422B8-1AF2-0E46-94B7-971272C761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" y="4044308"/>
            <a:ext cx="3024336" cy="223614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7AD77C3-2AC3-0F4C-88A1-C7B19E3CB341}"/>
              </a:ext>
            </a:extLst>
          </p:cNvPr>
          <p:cNvSpPr txBox="1"/>
          <p:nvPr/>
        </p:nvSpPr>
        <p:spPr>
          <a:xfrm>
            <a:off x="7286837" y="2780928"/>
            <a:ext cx="885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200" dirty="0">
                <a:solidFill>
                  <a:srgbClr val="C00000"/>
                </a:solidFill>
              </a:rPr>
              <a:t>120 cycles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9E235B8-E023-BE4F-A94A-D621AC3E7B06}"/>
              </a:ext>
            </a:extLst>
          </p:cNvPr>
          <p:cNvCxnSpPr>
            <a:cxnSpLocks/>
          </p:cNvCxnSpPr>
          <p:nvPr/>
        </p:nvCxnSpPr>
        <p:spPr>
          <a:xfrm flipH="1" flipV="1">
            <a:off x="6948264" y="2791961"/>
            <a:ext cx="352046" cy="2221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C84B9A4-09CD-AC41-A484-EA757CBCF551}"/>
              </a:ext>
            </a:extLst>
          </p:cNvPr>
          <p:cNvCxnSpPr>
            <a:cxnSpLocks/>
          </p:cNvCxnSpPr>
          <p:nvPr/>
        </p:nvCxnSpPr>
        <p:spPr>
          <a:xfrm flipH="1" flipV="1">
            <a:off x="7391046" y="2675674"/>
            <a:ext cx="205290" cy="1385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CA51958E-208F-0F41-8DDA-F3993643DB87}"/>
              </a:ext>
            </a:extLst>
          </p:cNvPr>
          <p:cNvCxnSpPr>
            <a:cxnSpLocks/>
          </p:cNvCxnSpPr>
          <p:nvPr/>
        </p:nvCxnSpPr>
        <p:spPr>
          <a:xfrm flipH="1" flipV="1">
            <a:off x="7685932" y="2598076"/>
            <a:ext cx="54420" cy="21609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6">
            <a:extLst>
              <a:ext uri="{FF2B5EF4-FFF2-40B4-BE49-F238E27FC236}">
                <a16:creationId xmlns:a16="http://schemas.microsoft.com/office/drawing/2014/main" id="{5DA43959-7962-694A-B996-682683F7A1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423113"/>
            <a:ext cx="82360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200" noProof="0" dirty="0"/>
              <a:t>Gomez-Luna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+, </a:t>
            </a:r>
            <a:r>
              <a:rPr kumimoji="0" lang="ja-JP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“</a:t>
            </a:r>
            <a:r>
              <a:rPr lang="en-US" sz="1200" dirty="0"/>
              <a:t>Performance Modeling of Atomic Additions on GPU Scratchpad Memory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,</a:t>
            </a:r>
            <a:r>
              <a:rPr kumimoji="0" lang="ja-JP" altLang="en-US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”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 IEEE TPDS, </a:t>
            </a:r>
            <a:r>
              <a:rPr kumimoji="0" lang="en-US" altLang="ja-JP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</a:rPr>
              <a:t>2013</a:t>
            </a:r>
          </a:p>
        </p:txBody>
      </p:sp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136BEBD4-F318-894B-BC9A-FBC6986E54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57295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Microbenchmarking</a:t>
            </a:r>
            <a:r>
              <a:rPr lang="en-US" dirty="0"/>
              <a:t> Results (II)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7030A0"/>
                </a:solidFill>
              </a:rPr>
              <a:t>Bank conflicts</a:t>
            </a:r>
            <a:r>
              <a:rPr lang="en-US" dirty="0"/>
              <a:t>: </a:t>
            </a:r>
            <a:r>
              <a:rPr lang="en-US" i="1" dirty="0"/>
              <a:t>m</a:t>
            </a:r>
            <a:r>
              <a:rPr lang="en-US" dirty="0"/>
              <a:t> is the number of threads accessing the same bank (</a:t>
            </a:r>
            <a:r>
              <a:rPr lang="en-US" dirty="0">
                <a:solidFill>
                  <a:srgbClr val="0070C0"/>
                </a:solidFill>
              </a:rPr>
              <a:t>stride 32</a:t>
            </a:r>
            <a:r>
              <a:rPr lang="en-US" dirty="0"/>
              <a:t>)</a:t>
            </a:r>
          </a:p>
        </p:txBody>
      </p:sp>
      <p:pic>
        <p:nvPicPr>
          <p:cNvPr id="7" name="Imagen 6" descr="Histo_atomic_bank32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228" y="1772816"/>
            <a:ext cx="5634236" cy="252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11B8D5F-0F5C-0347-9B0B-CF91A4D225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" y="4044308"/>
            <a:ext cx="3024336" cy="223614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0D49747-EEC1-434A-86C5-F4FB08EF1818}"/>
              </a:ext>
            </a:extLst>
          </p:cNvPr>
          <p:cNvSpPr txBox="1"/>
          <p:nvPr/>
        </p:nvSpPr>
        <p:spPr>
          <a:xfrm>
            <a:off x="7298185" y="2675748"/>
            <a:ext cx="8022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200" dirty="0">
                <a:solidFill>
                  <a:srgbClr val="7030A0"/>
                </a:solidFill>
              </a:rPr>
              <a:t>32 cycles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15E04AF-8220-8A44-A487-B3160B089E30}"/>
              </a:ext>
            </a:extLst>
          </p:cNvPr>
          <p:cNvCxnSpPr>
            <a:cxnSpLocks/>
            <a:stCxn id="11" idx="1"/>
          </p:cNvCxnSpPr>
          <p:nvPr/>
        </p:nvCxnSpPr>
        <p:spPr>
          <a:xfrm flipH="1" flipV="1">
            <a:off x="6959613" y="2686782"/>
            <a:ext cx="338572" cy="127466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E842A4B-48A0-6247-8DDE-1FC89A009B57}"/>
              </a:ext>
            </a:extLst>
          </p:cNvPr>
          <p:cNvCxnSpPr>
            <a:cxnSpLocks/>
          </p:cNvCxnSpPr>
          <p:nvPr/>
        </p:nvCxnSpPr>
        <p:spPr>
          <a:xfrm flipH="1" flipV="1">
            <a:off x="7391046" y="2570494"/>
            <a:ext cx="205290" cy="138500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B1C586C-9F57-5D4B-A039-F7E8B4F73755}"/>
              </a:ext>
            </a:extLst>
          </p:cNvPr>
          <p:cNvCxnSpPr>
            <a:cxnSpLocks/>
          </p:cNvCxnSpPr>
          <p:nvPr/>
        </p:nvCxnSpPr>
        <p:spPr>
          <a:xfrm flipH="1" flipV="1">
            <a:off x="7715250" y="2419350"/>
            <a:ext cx="25102" cy="289644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6">
            <a:extLst>
              <a:ext uri="{FF2B5EF4-FFF2-40B4-BE49-F238E27FC236}">
                <a16:creationId xmlns:a16="http://schemas.microsoft.com/office/drawing/2014/main" id="{F5D577CF-E8E5-3B4B-BAA3-4222B81DE5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423113"/>
            <a:ext cx="82360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200" noProof="0" dirty="0"/>
              <a:t>Gomez-Luna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+, </a:t>
            </a:r>
            <a:r>
              <a:rPr kumimoji="0" lang="ja-JP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“</a:t>
            </a:r>
            <a:r>
              <a:rPr lang="en-US" sz="1200" dirty="0"/>
              <a:t>Performance Modeling of Atomic Additions on GPU Scratchpad Memory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,</a:t>
            </a:r>
            <a:r>
              <a:rPr kumimoji="0" lang="ja-JP" altLang="en-US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”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 IEEE TPDS, </a:t>
            </a:r>
            <a:r>
              <a:rPr kumimoji="0" lang="en-US" altLang="ja-JP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</a:rPr>
              <a:t>2013</a:t>
            </a:r>
          </a:p>
        </p:txBody>
      </p:sp>
      <p:sp>
        <p:nvSpPr>
          <p:cNvPr id="19" name="Slide Number Placeholder 3">
            <a:extLst>
              <a:ext uri="{FF2B5EF4-FFF2-40B4-BE49-F238E27FC236}">
                <a16:creationId xmlns:a16="http://schemas.microsoft.com/office/drawing/2014/main" id="{36301511-CC5E-6341-94AF-5C43E9A1E9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464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Vector Reduction: Naïve Mapping (I)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7380000" y="1605705"/>
            <a:ext cx="648000" cy="4320000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788000" y="1605705"/>
            <a:ext cx="648000" cy="4320000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196000" y="1605705"/>
            <a:ext cx="648000" cy="4320000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492000" y="1605705"/>
            <a:ext cx="648000" cy="4320000"/>
          </a:xfrm>
          <a:prstGeom prst="rect">
            <a:avLst/>
          </a:prstGeom>
          <a:solidFill>
            <a:srgbClr val="FFD147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084000" y="1605705"/>
            <a:ext cx="648000" cy="4320000"/>
          </a:xfrm>
          <a:prstGeom prst="rect">
            <a:avLst/>
          </a:prstGeom>
          <a:solidFill>
            <a:srgbClr val="FF6600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900000" y="1605705"/>
            <a:ext cx="648000" cy="4320000"/>
          </a:xfrm>
          <a:prstGeom prst="rect">
            <a:avLst/>
          </a:prstGeom>
          <a:solidFill>
            <a:srgbClr val="FF6600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900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0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1548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2196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2844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3492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4140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5436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4788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7380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6732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6084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8028000" y="2037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11</a:t>
            </a: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900000" y="304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0+1</a:t>
            </a: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1548000" y="304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2196000" y="304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2+3</a:t>
            </a: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2844000" y="304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3492000" y="304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4+5</a:t>
            </a:r>
          </a:p>
        </p:txBody>
      </p:sp>
      <p:sp>
        <p:nvSpPr>
          <p:cNvPr id="28" name="Rectangle 26"/>
          <p:cNvSpPr>
            <a:spLocks noChangeArrowheads="1"/>
          </p:cNvSpPr>
          <p:nvPr/>
        </p:nvSpPr>
        <p:spPr bwMode="auto">
          <a:xfrm>
            <a:off x="4140000" y="304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29" name="Rectangle 27"/>
          <p:cNvSpPr>
            <a:spLocks noChangeArrowheads="1"/>
          </p:cNvSpPr>
          <p:nvPr/>
        </p:nvSpPr>
        <p:spPr bwMode="auto">
          <a:xfrm>
            <a:off x="5436000" y="304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30" name="Rectangle 28"/>
          <p:cNvSpPr>
            <a:spLocks noChangeArrowheads="1"/>
          </p:cNvSpPr>
          <p:nvPr/>
        </p:nvSpPr>
        <p:spPr bwMode="auto">
          <a:xfrm>
            <a:off x="4788000" y="304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6+7</a:t>
            </a:r>
          </a:p>
        </p:txBody>
      </p: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7380000" y="304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10+11</a:t>
            </a:r>
          </a:p>
        </p:txBody>
      </p:sp>
      <p:sp>
        <p:nvSpPr>
          <p:cNvPr id="32" name="Rectangle 30"/>
          <p:cNvSpPr>
            <a:spLocks noChangeArrowheads="1"/>
          </p:cNvSpPr>
          <p:nvPr/>
        </p:nvSpPr>
        <p:spPr bwMode="auto">
          <a:xfrm>
            <a:off x="6732000" y="304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33" name="Rectangle 31"/>
          <p:cNvSpPr>
            <a:spLocks noChangeArrowheads="1"/>
          </p:cNvSpPr>
          <p:nvPr/>
        </p:nvSpPr>
        <p:spPr bwMode="auto">
          <a:xfrm>
            <a:off x="6084000" y="304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8+9</a:t>
            </a:r>
          </a:p>
        </p:txBody>
      </p:sp>
      <p:sp>
        <p:nvSpPr>
          <p:cNvPr id="34" name="Rectangle 32"/>
          <p:cNvSpPr>
            <a:spLocks noChangeArrowheads="1"/>
          </p:cNvSpPr>
          <p:nvPr/>
        </p:nvSpPr>
        <p:spPr bwMode="auto">
          <a:xfrm>
            <a:off x="8028000" y="304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35" name="Rectangle 33"/>
          <p:cNvSpPr>
            <a:spLocks noChangeArrowheads="1"/>
          </p:cNvSpPr>
          <p:nvPr/>
        </p:nvSpPr>
        <p:spPr bwMode="auto">
          <a:xfrm>
            <a:off x="900000" y="412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0...3</a:t>
            </a:r>
          </a:p>
        </p:txBody>
      </p:sp>
      <p:sp>
        <p:nvSpPr>
          <p:cNvPr id="36" name="Rectangle 34"/>
          <p:cNvSpPr>
            <a:spLocks noChangeArrowheads="1"/>
          </p:cNvSpPr>
          <p:nvPr/>
        </p:nvSpPr>
        <p:spPr bwMode="auto">
          <a:xfrm>
            <a:off x="1548000" y="412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37" name="Rectangle 35"/>
          <p:cNvSpPr>
            <a:spLocks noChangeArrowheads="1"/>
          </p:cNvSpPr>
          <p:nvPr/>
        </p:nvSpPr>
        <p:spPr bwMode="auto">
          <a:xfrm>
            <a:off x="2196000" y="412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38" name="Rectangle 36"/>
          <p:cNvSpPr>
            <a:spLocks noChangeArrowheads="1"/>
          </p:cNvSpPr>
          <p:nvPr/>
        </p:nvSpPr>
        <p:spPr bwMode="auto">
          <a:xfrm>
            <a:off x="2844000" y="412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39" name="Rectangle 37"/>
          <p:cNvSpPr>
            <a:spLocks noChangeArrowheads="1"/>
          </p:cNvSpPr>
          <p:nvPr/>
        </p:nvSpPr>
        <p:spPr bwMode="auto">
          <a:xfrm>
            <a:off x="3492000" y="412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4..7</a:t>
            </a:r>
          </a:p>
        </p:txBody>
      </p:sp>
      <p:sp>
        <p:nvSpPr>
          <p:cNvPr id="40" name="Rectangle 38"/>
          <p:cNvSpPr>
            <a:spLocks noChangeArrowheads="1"/>
          </p:cNvSpPr>
          <p:nvPr/>
        </p:nvSpPr>
        <p:spPr bwMode="auto">
          <a:xfrm>
            <a:off x="4140000" y="412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1" name="Rectangle 39"/>
          <p:cNvSpPr>
            <a:spLocks noChangeArrowheads="1"/>
          </p:cNvSpPr>
          <p:nvPr/>
        </p:nvSpPr>
        <p:spPr bwMode="auto">
          <a:xfrm>
            <a:off x="5436000" y="412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2" name="Rectangle 40"/>
          <p:cNvSpPr>
            <a:spLocks noChangeArrowheads="1"/>
          </p:cNvSpPr>
          <p:nvPr/>
        </p:nvSpPr>
        <p:spPr bwMode="auto">
          <a:xfrm>
            <a:off x="4788000" y="412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3" name="Rectangle 41"/>
          <p:cNvSpPr>
            <a:spLocks noChangeArrowheads="1"/>
          </p:cNvSpPr>
          <p:nvPr/>
        </p:nvSpPr>
        <p:spPr bwMode="auto">
          <a:xfrm>
            <a:off x="7380000" y="412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4" name="Rectangle 42"/>
          <p:cNvSpPr>
            <a:spLocks noChangeArrowheads="1"/>
          </p:cNvSpPr>
          <p:nvPr/>
        </p:nvSpPr>
        <p:spPr bwMode="auto">
          <a:xfrm>
            <a:off x="6732000" y="412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5" name="Rectangle 43"/>
          <p:cNvSpPr>
            <a:spLocks noChangeArrowheads="1"/>
          </p:cNvSpPr>
          <p:nvPr/>
        </p:nvSpPr>
        <p:spPr bwMode="auto">
          <a:xfrm>
            <a:off x="6084000" y="412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8..11</a:t>
            </a:r>
          </a:p>
        </p:txBody>
      </p:sp>
      <p:sp>
        <p:nvSpPr>
          <p:cNvPr id="46" name="Rectangle 44"/>
          <p:cNvSpPr>
            <a:spLocks noChangeArrowheads="1"/>
          </p:cNvSpPr>
          <p:nvPr/>
        </p:nvSpPr>
        <p:spPr bwMode="auto">
          <a:xfrm>
            <a:off x="8028000" y="412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7" name="Rectangle 45"/>
          <p:cNvSpPr>
            <a:spLocks noChangeArrowheads="1"/>
          </p:cNvSpPr>
          <p:nvPr/>
        </p:nvSpPr>
        <p:spPr bwMode="auto">
          <a:xfrm>
            <a:off x="900000" y="520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0..7</a:t>
            </a:r>
          </a:p>
        </p:txBody>
      </p:sp>
      <p:sp>
        <p:nvSpPr>
          <p:cNvPr id="48" name="Rectangle 46"/>
          <p:cNvSpPr>
            <a:spLocks noChangeArrowheads="1"/>
          </p:cNvSpPr>
          <p:nvPr/>
        </p:nvSpPr>
        <p:spPr bwMode="auto">
          <a:xfrm>
            <a:off x="1548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9" name="Rectangle 47"/>
          <p:cNvSpPr>
            <a:spLocks noChangeArrowheads="1"/>
          </p:cNvSpPr>
          <p:nvPr/>
        </p:nvSpPr>
        <p:spPr bwMode="auto">
          <a:xfrm>
            <a:off x="2196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0" name="Rectangle 48"/>
          <p:cNvSpPr>
            <a:spLocks noChangeArrowheads="1"/>
          </p:cNvSpPr>
          <p:nvPr/>
        </p:nvSpPr>
        <p:spPr bwMode="auto">
          <a:xfrm>
            <a:off x="2844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1" name="Rectangle 49"/>
          <p:cNvSpPr>
            <a:spLocks noChangeArrowheads="1"/>
          </p:cNvSpPr>
          <p:nvPr/>
        </p:nvSpPr>
        <p:spPr bwMode="auto">
          <a:xfrm>
            <a:off x="3492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2" name="Rectangle 50"/>
          <p:cNvSpPr>
            <a:spLocks noChangeArrowheads="1"/>
          </p:cNvSpPr>
          <p:nvPr/>
        </p:nvSpPr>
        <p:spPr bwMode="auto">
          <a:xfrm>
            <a:off x="4140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3" name="Rectangle 51"/>
          <p:cNvSpPr>
            <a:spLocks noChangeArrowheads="1"/>
          </p:cNvSpPr>
          <p:nvPr/>
        </p:nvSpPr>
        <p:spPr bwMode="auto">
          <a:xfrm>
            <a:off x="5436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4" name="Rectangle 52"/>
          <p:cNvSpPr>
            <a:spLocks noChangeArrowheads="1"/>
          </p:cNvSpPr>
          <p:nvPr/>
        </p:nvSpPr>
        <p:spPr bwMode="auto">
          <a:xfrm>
            <a:off x="4788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5" name="Rectangle 53"/>
          <p:cNvSpPr>
            <a:spLocks noChangeArrowheads="1"/>
          </p:cNvSpPr>
          <p:nvPr/>
        </p:nvSpPr>
        <p:spPr bwMode="auto">
          <a:xfrm>
            <a:off x="7380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6" name="Rectangle 54"/>
          <p:cNvSpPr>
            <a:spLocks noChangeArrowheads="1"/>
          </p:cNvSpPr>
          <p:nvPr/>
        </p:nvSpPr>
        <p:spPr bwMode="auto">
          <a:xfrm>
            <a:off x="6732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7" name="Rectangle 55"/>
          <p:cNvSpPr>
            <a:spLocks noChangeArrowheads="1"/>
          </p:cNvSpPr>
          <p:nvPr/>
        </p:nvSpPr>
        <p:spPr bwMode="auto">
          <a:xfrm>
            <a:off x="6084000" y="5205705"/>
            <a:ext cx="648000" cy="432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8..15</a:t>
            </a:r>
          </a:p>
        </p:txBody>
      </p:sp>
      <p:sp>
        <p:nvSpPr>
          <p:cNvPr id="58" name="Rectangle 56"/>
          <p:cNvSpPr>
            <a:spLocks noChangeArrowheads="1"/>
          </p:cNvSpPr>
          <p:nvPr/>
        </p:nvSpPr>
        <p:spPr bwMode="auto">
          <a:xfrm>
            <a:off x="8028000" y="5205705"/>
            <a:ext cx="648000" cy="43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9" name="Line 57"/>
          <p:cNvSpPr>
            <a:spLocks noChangeShapeType="1"/>
          </p:cNvSpPr>
          <p:nvPr/>
        </p:nvSpPr>
        <p:spPr bwMode="auto">
          <a:xfrm>
            <a:off x="1188000" y="2469705"/>
            <a:ext cx="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0" name="Line 58"/>
          <p:cNvSpPr>
            <a:spLocks noChangeShapeType="1"/>
          </p:cNvSpPr>
          <p:nvPr/>
        </p:nvSpPr>
        <p:spPr bwMode="auto">
          <a:xfrm flipH="1">
            <a:off x="1332000" y="2469705"/>
            <a:ext cx="50400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1" name="Line 59"/>
          <p:cNvSpPr>
            <a:spLocks noChangeShapeType="1"/>
          </p:cNvSpPr>
          <p:nvPr/>
        </p:nvSpPr>
        <p:spPr bwMode="auto">
          <a:xfrm>
            <a:off x="2556000" y="2469705"/>
            <a:ext cx="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2" name="Line 60"/>
          <p:cNvSpPr>
            <a:spLocks noChangeShapeType="1"/>
          </p:cNvSpPr>
          <p:nvPr/>
        </p:nvSpPr>
        <p:spPr bwMode="auto">
          <a:xfrm flipH="1">
            <a:off x="2700000" y="2469705"/>
            <a:ext cx="50400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3" name="Line 61"/>
          <p:cNvSpPr>
            <a:spLocks noChangeShapeType="1"/>
          </p:cNvSpPr>
          <p:nvPr/>
        </p:nvSpPr>
        <p:spPr bwMode="auto">
          <a:xfrm>
            <a:off x="3780000" y="2469705"/>
            <a:ext cx="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4" name="Line 62"/>
          <p:cNvSpPr>
            <a:spLocks noChangeShapeType="1"/>
          </p:cNvSpPr>
          <p:nvPr/>
        </p:nvSpPr>
        <p:spPr bwMode="auto">
          <a:xfrm flipH="1">
            <a:off x="3924000" y="2469705"/>
            <a:ext cx="50400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5" name="Line 63"/>
          <p:cNvSpPr>
            <a:spLocks noChangeShapeType="1"/>
          </p:cNvSpPr>
          <p:nvPr/>
        </p:nvSpPr>
        <p:spPr bwMode="auto">
          <a:xfrm>
            <a:off x="5148000" y="2469705"/>
            <a:ext cx="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6" name="Line 64"/>
          <p:cNvSpPr>
            <a:spLocks noChangeShapeType="1"/>
          </p:cNvSpPr>
          <p:nvPr/>
        </p:nvSpPr>
        <p:spPr bwMode="auto">
          <a:xfrm flipH="1">
            <a:off x="5292000" y="2469705"/>
            <a:ext cx="50400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7" name="Line 65"/>
          <p:cNvSpPr>
            <a:spLocks noChangeShapeType="1"/>
          </p:cNvSpPr>
          <p:nvPr/>
        </p:nvSpPr>
        <p:spPr bwMode="auto">
          <a:xfrm>
            <a:off x="6444000" y="2469705"/>
            <a:ext cx="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8" name="Line 66"/>
          <p:cNvSpPr>
            <a:spLocks noChangeShapeType="1"/>
          </p:cNvSpPr>
          <p:nvPr/>
        </p:nvSpPr>
        <p:spPr bwMode="auto">
          <a:xfrm flipH="1">
            <a:off x="6588000" y="2469705"/>
            <a:ext cx="50400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9" name="Line 67"/>
          <p:cNvSpPr>
            <a:spLocks noChangeShapeType="1"/>
          </p:cNvSpPr>
          <p:nvPr/>
        </p:nvSpPr>
        <p:spPr bwMode="auto">
          <a:xfrm>
            <a:off x="7740000" y="2469705"/>
            <a:ext cx="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0" name="Line 68"/>
          <p:cNvSpPr>
            <a:spLocks noChangeShapeType="1"/>
          </p:cNvSpPr>
          <p:nvPr/>
        </p:nvSpPr>
        <p:spPr bwMode="auto">
          <a:xfrm flipH="1">
            <a:off x="7884000" y="2469705"/>
            <a:ext cx="50400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1" name="Line 69"/>
          <p:cNvSpPr>
            <a:spLocks noChangeShapeType="1"/>
          </p:cNvSpPr>
          <p:nvPr/>
        </p:nvSpPr>
        <p:spPr bwMode="auto">
          <a:xfrm>
            <a:off x="1188000" y="3477705"/>
            <a:ext cx="0" cy="6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2" name="Line 70"/>
          <p:cNvSpPr>
            <a:spLocks noChangeShapeType="1"/>
          </p:cNvSpPr>
          <p:nvPr/>
        </p:nvSpPr>
        <p:spPr bwMode="auto">
          <a:xfrm flipH="1">
            <a:off x="1332000" y="3477705"/>
            <a:ext cx="1296000" cy="6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3" name="Line 71"/>
          <p:cNvSpPr>
            <a:spLocks noChangeShapeType="1"/>
          </p:cNvSpPr>
          <p:nvPr/>
        </p:nvSpPr>
        <p:spPr bwMode="auto">
          <a:xfrm>
            <a:off x="3780000" y="3477705"/>
            <a:ext cx="0" cy="6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4" name="Line 72"/>
          <p:cNvSpPr>
            <a:spLocks noChangeShapeType="1"/>
          </p:cNvSpPr>
          <p:nvPr/>
        </p:nvSpPr>
        <p:spPr bwMode="auto">
          <a:xfrm flipH="1">
            <a:off x="3924000" y="3477705"/>
            <a:ext cx="1296000" cy="6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5" name="Line 73"/>
          <p:cNvSpPr>
            <a:spLocks noChangeShapeType="1"/>
          </p:cNvSpPr>
          <p:nvPr/>
        </p:nvSpPr>
        <p:spPr bwMode="auto">
          <a:xfrm>
            <a:off x="6444000" y="3477705"/>
            <a:ext cx="0" cy="6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6" name="Line 74"/>
          <p:cNvSpPr>
            <a:spLocks noChangeShapeType="1"/>
          </p:cNvSpPr>
          <p:nvPr/>
        </p:nvSpPr>
        <p:spPr bwMode="auto">
          <a:xfrm flipH="1">
            <a:off x="6516000" y="3477705"/>
            <a:ext cx="1296000" cy="6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7" name="Line 75"/>
          <p:cNvSpPr>
            <a:spLocks noChangeShapeType="1"/>
          </p:cNvSpPr>
          <p:nvPr/>
        </p:nvSpPr>
        <p:spPr bwMode="auto">
          <a:xfrm>
            <a:off x="1188000" y="4557705"/>
            <a:ext cx="0" cy="6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8" name="Line 76"/>
          <p:cNvSpPr>
            <a:spLocks noChangeShapeType="1"/>
          </p:cNvSpPr>
          <p:nvPr/>
        </p:nvSpPr>
        <p:spPr bwMode="auto">
          <a:xfrm flipH="1">
            <a:off x="1332000" y="4557705"/>
            <a:ext cx="2592000" cy="6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9" name="Text Box 77"/>
          <p:cNvSpPr txBox="1">
            <a:spLocks noChangeArrowheads="1"/>
          </p:cNvSpPr>
          <p:nvPr/>
        </p:nvSpPr>
        <p:spPr bwMode="auto">
          <a:xfrm>
            <a:off x="612000" y="3045705"/>
            <a:ext cx="318000" cy="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80" name="Text Box 78"/>
          <p:cNvSpPr txBox="1">
            <a:spLocks noChangeArrowheads="1"/>
          </p:cNvSpPr>
          <p:nvPr/>
        </p:nvSpPr>
        <p:spPr bwMode="auto">
          <a:xfrm>
            <a:off x="612000" y="4125705"/>
            <a:ext cx="318000" cy="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2</a:t>
            </a:r>
          </a:p>
        </p:txBody>
      </p:sp>
      <p:sp>
        <p:nvSpPr>
          <p:cNvPr id="81" name="Text Box 79"/>
          <p:cNvSpPr txBox="1">
            <a:spLocks noChangeArrowheads="1"/>
          </p:cNvSpPr>
          <p:nvPr/>
        </p:nvSpPr>
        <p:spPr bwMode="auto">
          <a:xfrm>
            <a:off x="612000" y="5205705"/>
            <a:ext cx="318000" cy="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3</a:t>
            </a:r>
          </a:p>
        </p:txBody>
      </p:sp>
      <p:sp>
        <p:nvSpPr>
          <p:cNvPr id="83" name="Line 81"/>
          <p:cNvSpPr>
            <a:spLocks noChangeShapeType="1"/>
          </p:cNvSpPr>
          <p:nvPr/>
        </p:nvSpPr>
        <p:spPr bwMode="auto">
          <a:xfrm>
            <a:off x="6444000" y="4557705"/>
            <a:ext cx="0" cy="64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4" name="Line 82"/>
          <p:cNvSpPr>
            <a:spLocks noChangeShapeType="1"/>
          </p:cNvSpPr>
          <p:nvPr/>
        </p:nvSpPr>
        <p:spPr bwMode="auto">
          <a:xfrm flipH="1">
            <a:off x="6588000" y="4629705"/>
            <a:ext cx="2304000" cy="576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5" name="Line 83"/>
          <p:cNvSpPr>
            <a:spLocks noChangeShapeType="1"/>
          </p:cNvSpPr>
          <p:nvPr/>
        </p:nvSpPr>
        <p:spPr bwMode="auto">
          <a:xfrm>
            <a:off x="1188000" y="5637705"/>
            <a:ext cx="0" cy="43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6" name="Line 84"/>
          <p:cNvSpPr>
            <a:spLocks noChangeShapeType="1"/>
          </p:cNvSpPr>
          <p:nvPr/>
        </p:nvSpPr>
        <p:spPr bwMode="auto">
          <a:xfrm flipH="1">
            <a:off x="1476000" y="5637705"/>
            <a:ext cx="4968000" cy="43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8" name="Text Box 87"/>
          <p:cNvSpPr txBox="1">
            <a:spLocks noChangeArrowheads="1"/>
          </p:cNvSpPr>
          <p:nvPr/>
        </p:nvSpPr>
        <p:spPr bwMode="auto">
          <a:xfrm rot="16200000">
            <a:off x="-171000" y="4822959"/>
            <a:ext cx="972000" cy="3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dirty="0"/>
              <a:t>iterations</a:t>
            </a:r>
          </a:p>
        </p:txBody>
      </p:sp>
      <p:sp>
        <p:nvSpPr>
          <p:cNvPr id="89" name="Line 88"/>
          <p:cNvSpPr>
            <a:spLocks noChangeShapeType="1"/>
          </p:cNvSpPr>
          <p:nvPr/>
        </p:nvSpPr>
        <p:spPr bwMode="auto">
          <a:xfrm>
            <a:off x="468000" y="4845705"/>
            <a:ext cx="0" cy="720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0" name="Text Box 89"/>
          <p:cNvSpPr txBox="1">
            <a:spLocks noChangeArrowheads="1"/>
          </p:cNvSpPr>
          <p:nvPr/>
        </p:nvSpPr>
        <p:spPr bwMode="auto">
          <a:xfrm>
            <a:off x="828000" y="1340768"/>
            <a:ext cx="79464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/>
              <a:t>Thread 0</a:t>
            </a:r>
          </a:p>
        </p:txBody>
      </p:sp>
      <p:sp>
        <p:nvSpPr>
          <p:cNvPr id="91" name="Text Box 90"/>
          <p:cNvSpPr txBox="1">
            <a:spLocks noChangeArrowheads="1"/>
          </p:cNvSpPr>
          <p:nvPr/>
        </p:nvSpPr>
        <p:spPr bwMode="auto">
          <a:xfrm>
            <a:off x="6012000" y="1340768"/>
            <a:ext cx="79464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Thread 8</a:t>
            </a:r>
          </a:p>
        </p:txBody>
      </p:sp>
      <p:sp>
        <p:nvSpPr>
          <p:cNvPr id="92" name="Text Box 91"/>
          <p:cNvSpPr txBox="1">
            <a:spLocks noChangeArrowheads="1"/>
          </p:cNvSpPr>
          <p:nvPr/>
        </p:nvSpPr>
        <p:spPr bwMode="auto">
          <a:xfrm>
            <a:off x="2124000" y="1340768"/>
            <a:ext cx="79464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Thread 2</a:t>
            </a:r>
          </a:p>
        </p:txBody>
      </p:sp>
      <p:sp>
        <p:nvSpPr>
          <p:cNvPr id="93" name="Text Box 92"/>
          <p:cNvSpPr txBox="1">
            <a:spLocks noChangeArrowheads="1"/>
          </p:cNvSpPr>
          <p:nvPr/>
        </p:nvSpPr>
        <p:spPr bwMode="auto">
          <a:xfrm>
            <a:off x="3420000" y="1340768"/>
            <a:ext cx="79464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Thread 4</a:t>
            </a:r>
          </a:p>
        </p:txBody>
      </p:sp>
      <p:sp>
        <p:nvSpPr>
          <p:cNvPr id="94" name="Text Box 93"/>
          <p:cNvSpPr txBox="1">
            <a:spLocks noChangeArrowheads="1"/>
          </p:cNvSpPr>
          <p:nvPr/>
        </p:nvSpPr>
        <p:spPr bwMode="auto">
          <a:xfrm>
            <a:off x="4716000" y="1340768"/>
            <a:ext cx="79464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/>
              <a:t>Thread 6</a:t>
            </a:r>
          </a:p>
        </p:txBody>
      </p:sp>
      <p:sp>
        <p:nvSpPr>
          <p:cNvPr id="95" name="Text Box 94"/>
          <p:cNvSpPr txBox="1">
            <a:spLocks noChangeArrowheads="1"/>
          </p:cNvSpPr>
          <p:nvPr/>
        </p:nvSpPr>
        <p:spPr bwMode="auto">
          <a:xfrm>
            <a:off x="7308000" y="1340768"/>
            <a:ext cx="87799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Thread 10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6</a:t>
            </a:fld>
            <a:endParaRPr lang="en-US" altLang="en-US"/>
          </a:p>
        </p:txBody>
      </p:sp>
      <p:sp>
        <p:nvSpPr>
          <p:cNvPr id="97" name="CuadroTexto 26">
            <a:extLst>
              <a:ext uri="{FF2B5EF4-FFF2-40B4-BE49-F238E27FC236}">
                <a16:creationId xmlns:a16="http://schemas.microsoft.com/office/drawing/2014/main" id="{1D24DD0F-C82B-9B44-A534-ADB88735E535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A9BA15-B558-6649-8760-B1A1BBE8F0F2}"/>
              </a:ext>
            </a:extLst>
          </p:cNvPr>
          <p:cNvSpPr txBox="1"/>
          <p:nvPr/>
        </p:nvSpPr>
        <p:spPr>
          <a:xfrm>
            <a:off x="8652290" y="2000392"/>
            <a:ext cx="373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94741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/>
      <p:bldP spid="80" grpId="0"/>
      <p:bldP spid="81" grpId="0"/>
      <p:bldP spid="83" grpId="0" animBg="1"/>
      <p:bldP spid="84" grpId="0" animBg="1"/>
      <p:bldP spid="85" grpId="0" animBg="1"/>
      <p:bldP spid="86" grpId="0" animBg="1"/>
      <p:bldP spid="88" grpId="0"/>
      <p:bldP spid="89" grpId="0" animBg="1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7030A0"/>
                </a:solidFill>
              </a:rPr>
              <a:t>Bank conflicts</a:t>
            </a:r>
            <a:r>
              <a:rPr lang="en-US" dirty="0"/>
              <a:t>: </a:t>
            </a:r>
            <a:r>
              <a:rPr lang="en-US" i="1" dirty="0"/>
              <a:t>m</a:t>
            </a:r>
            <a:r>
              <a:rPr lang="en-US" dirty="0"/>
              <a:t> is the number of threads accessing the same bank (</a:t>
            </a:r>
            <a:r>
              <a:rPr lang="en-US" dirty="0">
                <a:solidFill>
                  <a:srgbClr val="0070C0"/>
                </a:solidFill>
              </a:rPr>
              <a:t>stride 256</a:t>
            </a:r>
            <a:r>
              <a:rPr lang="en-US" dirty="0"/>
              <a:t>)</a:t>
            </a:r>
          </a:p>
        </p:txBody>
      </p:sp>
      <p:pic>
        <p:nvPicPr>
          <p:cNvPr id="15" name="Imagen 6" descr="Histo_atomic_bank256n.eps">
            <a:extLst>
              <a:ext uri="{FF2B5EF4-FFF2-40B4-BE49-F238E27FC236}">
                <a16:creationId xmlns:a16="http://schemas.microsoft.com/office/drawing/2014/main" id="{EB713633-77E7-C04D-9753-EDBE6C37B5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227" y="1759802"/>
            <a:ext cx="5668419" cy="2530347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Microbenchmarking</a:t>
            </a:r>
            <a:r>
              <a:rPr lang="en-US" dirty="0"/>
              <a:t> Results (III)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1B8D5F-0F5C-0347-9B0B-CF91A4D225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" y="4044308"/>
            <a:ext cx="3024336" cy="223614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0D49747-EEC1-434A-86C5-F4FB08EF1818}"/>
              </a:ext>
            </a:extLst>
          </p:cNvPr>
          <p:cNvSpPr txBox="1"/>
          <p:nvPr/>
        </p:nvSpPr>
        <p:spPr>
          <a:xfrm>
            <a:off x="6528626" y="3206170"/>
            <a:ext cx="12570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200" dirty="0">
                <a:solidFill>
                  <a:srgbClr val="7030A0"/>
                </a:solidFill>
              </a:rPr>
              <a:t>Lock contention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15E04AF-8220-8A44-A487-B3160B089E30}"/>
              </a:ext>
            </a:extLst>
          </p:cNvPr>
          <p:cNvCxnSpPr>
            <a:cxnSpLocks/>
            <a:stCxn id="11" idx="1"/>
          </p:cNvCxnSpPr>
          <p:nvPr/>
        </p:nvCxnSpPr>
        <p:spPr>
          <a:xfrm flipH="1" flipV="1">
            <a:off x="6190054" y="3217204"/>
            <a:ext cx="338572" cy="127466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E842A4B-48A0-6247-8DDE-1FC89A009B57}"/>
              </a:ext>
            </a:extLst>
          </p:cNvPr>
          <p:cNvCxnSpPr>
            <a:cxnSpLocks/>
          </p:cNvCxnSpPr>
          <p:nvPr/>
        </p:nvCxnSpPr>
        <p:spPr>
          <a:xfrm flipH="1" flipV="1">
            <a:off x="6801386" y="2963601"/>
            <a:ext cx="171982" cy="300892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B1C586C-9F57-5D4B-A039-F7E8B4F73755}"/>
              </a:ext>
            </a:extLst>
          </p:cNvPr>
          <p:cNvCxnSpPr>
            <a:cxnSpLocks/>
          </p:cNvCxnSpPr>
          <p:nvPr/>
        </p:nvCxnSpPr>
        <p:spPr>
          <a:xfrm flipV="1">
            <a:off x="7524328" y="2392447"/>
            <a:ext cx="504056" cy="824757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F141907-39C0-154B-92E3-5CA56B8210C8}"/>
              </a:ext>
            </a:extLst>
          </p:cNvPr>
          <p:cNvCxnSpPr>
            <a:cxnSpLocks/>
          </p:cNvCxnSpPr>
          <p:nvPr/>
        </p:nvCxnSpPr>
        <p:spPr>
          <a:xfrm flipV="1">
            <a:off x="7298108" y="2701361"/>
            <a:ext cx="126585" cy="546041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6">
            <a:extLst>
              <a:ext uri="{FF2B5EF4-FFF2-40B4-BE49-F238E27FC236}">
                <a16:creationId xmlns:a16="http://schemas.microsoft.com/office/drawing/2014/main" id="{60630018-7D79-1B43-BD96-F5E3476998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423113"/>
            <a:ext cx="82360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200" noProof="0" dirty="0"/>
              <a:t>Gomez-Luna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+, </a:t>
            </a:r>
            <a:r>
              <a:rPr kumimoji="0" lang="ja-JP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“</a:t>
            </a:r>
            <a:r>
              <a:rPr lang="en-US" sz="1200" dirty="0"/>
              <a:t>Performance Modeling of Atomic Additions on GPU Scratchpad Memory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,</a:t>
            </a:r>
            <a:r>
              <a:rPr kumimoji="0" lang="ja-JP" altLang="en-US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”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 IEEE TPDS, </a:t>
            </a:r>
            <a:r>
              <a:rPr kumimoji="0" lang="en-US" altLang="ja-JP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</a:rPr>
              <a:t>2013</a:t>
            </a:r>
          </a:p>
        </p:txBody>
      </p:sp>
      <p:sp>
        <p:nvSpPr>
          <p:cNvPr id="19" name="Slide Number Placeholder 3">
            <a:extLst>
              <a:ext uri="{FF2B5EF4-FFF2-40B4-BE49-F238E27FC236}">
                <a16:creationId xmlns:a16="http://schemas.microsoft.com/office/drawing/2014/main" id="{28185F4F-78C9-0E4B-B307-10CFA330C79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86344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Limited Number of Lock Bits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limited number of locks may cause </a:t>
            </a:r>
            <a:r>
              <a:rPr lang="en-US" dirty="0">
                <a:solidFill>
                  <a:srgbClr val="C00000"/>
                </a:solidFill>
              </a:rPr>
              <a:t>high contention</a:t>
            </a:r>
          </a:p>
          <a:p>
            <a:pPr lvl="1"/>
            <a:r>
              <a:rPr lang="en-US" dirty="0"/>
              <a:t>256 lock bits in Tesla, 1024 lock bits in Fermi and Kepler</a:t>
            </a:r>
          </a:p>
        </p:txBody>
      </p:sp>
      <p:pic>
        <p:nvPicPr>
          <p:cNvPr id="8" name="Imagen 7" descr="Histo_lockaddress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693" y="2061288"/>
            <a:ext cx="4804615" cy="3960000"/>
          </a:xfrm>
          <a:prstGeom prst="rect">
            <a:avLst/>
          </a:prstGeom>
        </p:spPr>
      </p:pic>
      <p:sp>
        <p:nvSpPr>
          <p:cNvPr id="10" name="Marcador de número de diapositiva 1">
            <a:extLst>
              <a:ext uri="{FF2B5EF4-FFF2-40B4-BE49-F238E27FC236}">
                <a16:creationId xmlns:a16="http://schemas.microsoft.com/office/drawing/2014/main" id="{C00F25C3-289F-FE44-800D-A6DB1A90AA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61</a:t>
            </a:fld>
            <a:endParaRPr lang="en-US" altLang="en-US" dirty="0"/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A7688227-B1C4-F840-8557-8E129EF3F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423113"/>
            <a:ext cx="823602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200" noProof="0" dirty="0"/>
              <a:t>Gomez-Luna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+, </a:t>
            </a:r>
            <a:r>
              <a:rPr kumimoji="0" lang="ja-JP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“</a:t>
            </a:r>
            <a:r>
              <a:rPr lang="en-US" sz="1200" dirty="0"/>
              <a:t>Performance Modeling of Atomic Additions on GPU Scratchpad Memory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,</a:t>
            </a:r>
            <a:r>
              <a:rPr kumimoji="0" lang="ja-JP" altLang="en-US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”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 IEEE TPDS, </a:t>
            </a:r>
            <a:r>
              <a:rPr kumimoji="0" lang="en-US" altLang="ja-JP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</a:rPr>
              <a:t>2013</a:t>
            </a:r>
          </a:p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000" dirty="0"/>
              <a:t>(s</a:t>
            </a:r>
            <a:r>
              <a:rPr lang="en-US" altLang="en-US" sz="1000" baseline="0" dirty="0"/>
              <a:t>upplemental material)</a:t>
            </a:r>
            <a:endParaRPr kumimoji="0" lang="en-US" altLang="en-US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E9738E-9E17-E147-99B3-4580104D5A83}"/>
              </a:ext>
            </a:extLst>
          </p:cNvPr>
          <p:cNvSpPr/>
          <p:nvPr/>
        </p:nvSpPr>
        <p:spPr>
          <a:xfrm>
            <a:off x="4613945" y="3750587"/>
            <a:ext cx="780176" cy="2146873"/>
          </a:xfrm>
          <a:prstGeom prst="rect">
            <a:avLst/>
          </a:prstGeom>
          <a:solidFill>
            <a:srgbClr val="00B05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1F0A5C6-31E4-6B45-AE3B-05FC2BD98D2D}"/>
              </a:ext>
            </a:extLst>
          </p:cNvPr>
          <p:cNvSpPr txBox="1"/>
          <p:nvPr/>
        </p:nvSpPr>
        <p:spPr>
          <a:xfrm>
            <a:off x="4170191" y="5877272"/>
            <a:ext cx="4650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can use configurable hash functions</a:t>
            </a:r>
          </a:p>
        </p:txBody>
      </p:sp>
    </p:spTree>
    <p:extLst>
      <p:ext uri="{BB962C8B-B14F-4D97-AF65-F5344CB8AC3E}">
        <p14:creationId xmlns:p14="http://schemas.microsoft.com/office/powerpoint/2010/main" val="211681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Configurable Hash Functions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Configurable hash functions can reduce the number of bank conflicts and lock conflicts</a:t>
            </a:r>
          </a:p>
        </p:txBody>
      </p:sp>
      <p:sp>
        <p:nvSpPr>
          <p:cNvPr id="10" name="Marcador de número de diapositiva 1">
            <a:extLst>
              <a:ext uri="{FF2B5EF4-FFF2-40B4-BE49-F238E27FC236}">
                <a16:creationId xmlns:a16="http://schemas.microsoft.com/office/drawing/2014/main" id="{C00F25C3-289F-FE44-800D-A6DB1A90AA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/>
              <a:pPr/>
              <a:t>62</a:t>
            </a:fld>
            <a:endParaRPr lang="en-US" altLang="en-US" dirty="0"/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A7688227-B1C4-F840-8557-8E129EF3F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381328"/>
            <a:ext cx="823602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100" dirty="0" err="1"/>
              <a:t>V.d.Braak</a:t>
            </a:r>
            <a:r>
              <a:rPr lang="en-US" altLang="en-US" sz="1100" dirty="0"/>
              <a:t> et al., "Simulation and Architecture Improvements of Atomic Operations on GPU Scratchpad Memory," ICCD 2013</a:t>
            </a:r>
          </a:p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100" dirty="0" err="1"/>
              <a:t>V.d.Braak</a:t>
            </a:r>
            <a:r>
              <a:rPr lang="en-US" altLang="en-US" sz="1100" dirty="0"/>
              <a:t> et al., "Configurable XOR Hash Functions for Banked Scratchpad Memories in GPUs," IEEE TC, 2016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197A2B7-A17A-9443-8D05-075A3EAC12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068643"/>
              </p:ext>
            </p:extLst>
          </p:nvPr>
        </p:nvGraphicFramePr>
        <p:xfrm>
          <a:off x="467544" y="4077072"/>
          <a:ext cx="2438399" cy="211680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46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4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7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00">
                <a:tc gridSpan="4">
                  <a:txBody>
                    <a:bodyPr/>
                    <a:lstStyle/>
                    <a:p>
                      <a:r>
                        <a:rPr lang="en-US" sz="1200" i="1" dirty="0"/>
                        <a:t>Address: 0x1080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0001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00001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00000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lock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bank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5E93105-773E-D545-857F-79912BFEB0DD}"/>
              </a:ext>
            </a:extLst>
          </p:cNvPr>
          <p:cNvCxnSpPr/>
          <p:nvPr/>
        </p:nvCxnSpPr>
        <p:spPr>
          <a:xfrm>
            <a:off x="2143944" y="4686672"/>
            <a:ext cx="0" cy="45720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Flowchart: Or 9">
            <a:extLst>
              <a:ext uri="{FF2B5EF4-FFF2-40B4-BE49-F238E27FC236}">
                <a16:creationId xmlns:a16="http://schemas.microsoft.com/office/drawing/2014/main" id="{FA474059-62F9-614A-9A90-31FFE1942298}"/>
              </a:ext>
            </a:extLst>
          </p:cNvPr>
          <p:cNvSpPr/>
          <p:nvPr/>
        </p:nvSpPr>
        <p:spPr>
          <a:xfrm>
            <a:off x="1991544" y="5236872"/>
            <a:ext cx="288000" cy="288000"/>
          </a:xfrm>
          <a:prstGeom prst="flowChartOr">
            <a:avLst/>
          </a:prstGeom>
          <a:noFill/>
          <a:ln w="19050"/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B12F635-481F-5E46-AA7B-96B94AD87B42}"/>
              </a:ext>
            </a:extLst>
          </p:cNvPr>
          <p:cNvCxnSpPr/>
          <p:nvPr/>
        </p:nvCxnSpPr>
        <p:spPr>
          <a:xfrm>
            <a:off x="1458144" y="4686672"/>
            <a:ext cx="609600" cy="45720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88DDA2E-2E07-E44E-ABB0-FFC6EF7EA267}"/>
              </a:ext>
            </a:extLst>
          </p:cNvPr>
          <p:cNvCxnSpPr/>
          <p:nvPr/>
        </p:nvCxnSpPr>
        <p:spPr>
          <a:xfrm>
            <a:off x="2143944" y="5601072"/>
            <a:ext cx="0" cy="38100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9ED5AA2-15AF-6D41-8B0C-10AB58229E59}"/>
              </a:ext>
            </a:extLst>
          </p:cNvPr>
          <p:cNvCxnSpPr/>
          <p:nvPr/>
        </p:nvCxnSpPr>
        <p:spPr>
          <a:xfrm>
            <a:off x="1458144" y="4686672"/>
            <a:ext cx="0" cy="45720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Flowchart: Or 13">
            <a:extLst>
              <a:ext uri="{FF2B5EF4-FFF2-40B4-BE49-F238E27FC236}">
                <a16:creationId xmlns:a16="http://schemas.microsoft.com/office/drawing/2014/main" id="{592D7A5D-BC93-D64A-AE2B-2E7F6A2C7643}"/>
              </a:ext>
            </a:extLst>
          </p:cNvPr>
          <p:cNvSpPr/>
          <p:nvPr/>
        </p:nvSpPr>
        <p:spPr>
          <a:xfrm>
            <a:off x="1305744" y="5236872"/>
            <a:ext cx="288000" cy="288000"/>
          </a:xfrm>
          <a:prstGeom prst="flowChartOr">
            <a:avLst/>
          </a:prstGeom>
          <a:noFill/>
          <a:ln w="19050"/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0BDA032-044A-CC40-8563-DD693CAC1CCA}"/>
              </a:ext>
            </a:extLst>
          </p:cNvPr>
          <p:cNvCxnSpPr/>
          <p:nvPr/>
        </p:nvCxnSpPr>
        <p:spPr>
          <a:xfrm>
            <a:off x="772344" y="4686672"/>
            <a:ext cx="609600" cy="45720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C2BADB5-8CEF-4D49-8D15-355ABBB07DBB}"/>
              </a:ext>
            </a:extLst>
          </p:cNvPr>
          <p:cNvCxnSpPr/>
          <p:nvPr/>
        </p:nvCxnSpPr>
        <p:spPr>
          <a:xfrm>
            <a:off x="1458144" y="5601072"/>
            <a:ext cx="0" cy="38100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Imagen 7" descr="Histo_lockaddress.eps">
            <a:extLst>
              <a:ext uri="{FF2B5EF4-FFF2-40B4-BE49-F238E27FC236}">
                <a16:creationId xmlns:a16="http://schemas.microsoft.com/office/drawing/2014/main" id="{5D0E353A-7AB0-0341-BD18-2F647E3AB9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22" y="1772816"/>
            <a:ext cx="2546913" cy="2099185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5746675-0565-D247-A629-99A2305E0787}"/>
              </a:ext>
            </a:extLst>
          </p:cNvPr>
          <p:cNvSpPr/>
          <p:nvPr/>
        </p:nvSpPr>
        <p:spPr>
          <a:xfrm>
            <a:off x="1714722" y="2667090"/>
            <a:ext cx="424471" cy="1147570"/>
          </a:xfrm>
          <a:prstGeom prst="rect">
            <a:avLst/>
          </a:prstGeom>
          <a:solidFill>
            <a:srgbClr val="00B05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C16FBE-BA1E-6C41-A628-E5765B12E170}"/>
              </a:ext>
            </a:extLst>
          </p:cNvPr>
          <p:cNvSpPr txBox="1"/>
          <p:nvPr/>
        </p:nvSpPr>
        <p:spPr>
          <a:xfrm>
            <a:off x="1687359" y="4303946"/>
            <a:ext cx="3337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800" dirty="0">
                <a:solidFill>
                  <a:srgbClr val="CC9900"/>
                </a:solidFill>
              </a:rPr>
              <a:t>6-2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C1B2391-A6A0-6B49-8A1C-68E1CCDE9F10}"/>
              </a:ext>
            </a:extLst>
          </p:cNvPr>
          <p:cNvSpPr txBox="1"/>
          <p:nvPr/>
        </p:nvSpPr>
        <p:spPr>
          <a:xfrm>
            <a:off x="988859" y="4303946"/>
            <a:ext cx="3898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800" dirty="0">
                <a:solidFill>
                  <a:srgbClr val="CC9900"/>
                </a:solidFill>
              </a:rPr>
              <a:t>11-7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00C58B9-3235-CF48-B38C-96006AFAB662}"/>
              </a:ext>
            </a:extLst>
          </p:cNvPr>
          <p:cNvSpPr txBox="1"/>
          <p:nvPr/>
        </p:nvSpPr>
        <p:spPr>
          <a:xfrm>
            <a:off x="379259" y="4303946"/>
            <a:ext cx="4459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800" dirty="0">
                <a:solidFill>
                  <a:srgbClr val="CC9900"/>
                </a:solidFill>
              </a:rPr>
              <a:t>15-12</a:t>
            </a:r>
          </a:p>
        </p:txBody>
      </p:sp>
      <p:pic>
        <p:nvPicPr>
          <p:cNvPr id="29" name="Picture 2" descr="C:\Users\gvdbraak\Dropbox\GPU Shared Atomics\presentation\figures\Fig2_and_Fig3_bank_conflict_2.emf">
            <a:extLst>
              <a:ext uri="{FF2B5EF4-FFF2-40B4-BE49-F238E27FC236}">
                <a16:creationId xmlns:a16="http://schemas.microsoft.com/office/drawing/2014/main" id="{DEC52053-3E16-184F-A4A4-74EA43397D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7576" y="1772816"/>
            <a:ext cx="5029025" cy="19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 descr="C:\Users\gvdbraak\Dropbox\GPU Shared Atomics\presentation\figures\Fig2_and_Fig3_lock_conflict_2.emf">
            <a:extLst>
              <a:ext uri="{FF2B5EF4-FFF2-40B4-BE49-F238E27FC236}">
                <a16:creationId xmlns:a16="http://schemas.microsoft.com/office/drawing/2014/main" id="{120F7EBA-A44D-3246-8D0A-BBA7AA04B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67576" y="3681240"/>
            <a:ext cx="5029025" cy="19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2FE389FF-632A-7145-8785-D0741B9E7149}"/>
              </a:ext>
            </a:extLst>
          </p:cNvPr>
          <p:cNvSpPr txBox="1"/>
          <p:nvPr/>
        </p:nvSpPr>
        <p:spPr>
          <a:xfrm>
            <a:off x="4139952" y="5590981"/>
            <a:ext cx="4650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H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Bank and lock conflicts are greatly reduced </a:t>
            </a:r>
            <a:r>
              <a:rPr lang="en-CH" dirty="0">
                <a:latin typeface="Arial" panose="020B0604020202020204" pitchFamily="34" charset="0"/>
                <a:cs typeface="Arial" panose="020B0604020202020204" pitchFamily="34" charset="0"/>
              </a:rPr>
              <a:t>with an XOR hash function</a:t>
            </a:r>
          </a:p>
        </p:txBody>
      </p:sp>
    </p:spTree>
    <p:extLst>
      <p:ext uri="{BB962C8B-B14F-4D97-AF65-F5344CB8AC3E}">
        <p14:creationId xmlns:p14="http://schemas.microsoft.com/office/powerpoint/2010/main" val="127062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21" grpId="0" animBg="1"/>
      <p:bldP spid="6" grpId="0"/>
      <p:bldP spid="22" grpId="0"/>
      <p:bldP spid="25" grpId="0"/>
      <p:bldP spid="31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Multiple private sub-histograms </a:t>
            </a:r>
            <a:r>
              <a:rPr lang="en-US" dirty="0"/>
              <a:t>per block</a:t>
            </a:r>
          </a:p>
          <a:p>
            <a:r>
              <a:rPr lang="en-US" dirty="0"/>
              <a:t>+ </a:t>
            </a:r>
            <a:r>
              <a:rPr lang="en-US" dirty="0">
                <a:solidFill>
                  <a:srgbClr val="7030A0"/>
                </a:solidFill>
              </a:rPr>
              <a:t>padding</a:t>
            </a:r>
            <a:r>
              <a:rPr lang="en-US" dirty="0"/>
              <a:t> to avoid conflicts on banks and lock bits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Optimizing Histogram Computation (I)</a:t>
            </a:r>
          </a:p>
        </p:txBody>
      </p:sp>
      <p:sp>
        <p:nvSpPr>
          <p:cNvPr id="18" name="TextBox 6">
            <a:extLst>
              <a:ext uri="{FF2B5EF4-FFF2-40B4-BE49-F238E27FC236}">
                <a16:creationId xmlns:a16="http://schemas.microsoft.com/office/drawing/2014/main" id="{60630018-7D79-1B43-BD96-F5E3476998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423113"/>
            <a:ext cx="82360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200" noProof="0" dirty="0"/>
              <a:t>Gomez-Luna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+, </a:t>
            </a:r>
            <a:r>
              <a:rPr kumimoji="0" lang="ja-JP" altLang="en-US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“</a:t>
            </a:r>
            <a:r>
              <a:rPr lang="en-US" sz="1200" dirty="0"/>
              <a:t>An Optimized Approach to Histogram Computation on GPU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,</a:t>
            </a:r>
            <a:r>
              <a:rPr kumimoji="0" lang="ja-JP" altLang="en-US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”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 MVAP, </a:t>
            </a:r>
            <a:r>
              <a:rPr kumimoji="0" lang="en-US" altLang="ja-JP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</a:rPr>
              <a:t>2013</a:t>
            </a:r>
          </a:p>
        </p:txBody>
      </p:sp>
      <p:pic>
        <p:nvPicPr>
          <p:cNvPr id="17" name="Imagen 25" descr="Histo_Fig3.eps">
            <a:extLst>
              <a:ext uri="{FF2B5EF4-FFF2-40B4-BE49-F238E27FC236}">
                <a16:creationId xmlns:a16="http://schemas.microsoft.com/office/drawing/2014/main" id="{1339EA42-94C8-BF48-BEAA-2B402B7DB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148" y="2205268"/>
            <a:ext cx="6485705" cy="3599996"/>
          </a:xfrm>
          <a:prstGeom prst="rect">
            <a:avLst/>
          </a:prstGeom>
        </p:spPr>
      </p:pic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FAE31EDB-F9DE-E94D-98D6-0A55ECB444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37938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Significant execution time reduction on Fermi and Kepler</a:t>
            </a:r>
          </a:p>
          <a:p>
            <a:pPr lvl="1"/>
            <a:r>
              <a:rPr lang="en-US" dirty="0"/>
              <a:t>100 natural images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Optimizing Histogram Computation (II)</a:t>
            </a:r>
          </a:p>
        </p:txBody>
      </p:sp>
      <p:sp>
        <p:nvSpPr>
          <p:cNvPr id="18" name="TextBox 6">
            <a:extLst>
              <a:ext uri="{FF2B5EF4-FFF2-40B4-BE49-F238E27FC236}">
                <a16:creationId xmlns:a16="http://schemas.microsoft.com/office/drawing/2014/main" id="{60630018-7D79-1B43-BD96-F5E3476998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423113"/>
            <a:ext cx="82360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200" noProof="0" dirty="0"/>
              <a:t>Gomez-Luna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+, </a:t>
            </a:r>
            <a:r>
              <a:rPr kumimoji="0" lang="ja-JP" altLang="en-US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“</a:t>
            </a:r>
            <a:r>
              <a:rPr lang="en-US" sz="1200" dirty="0"/>
              <a:t>An Optimized Approach to Histogram Computation on GPU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,</a:t>
            </a:r>
            <a:r>
              <a:rPr kumimoji="0" lang="ja-JP" altLang="en-US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”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 MVAP, </a:t>
            </a:r>
            <a:r>
              <a:rPr kumimoji="0" lang="en-US" altLang="ja-JP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</a:rPr>
              <a:t>2013</a:t>
            </a:r>
          </a:p>
        </p:txBody>
      </p:sp>
      <p:pic>
        <p:nvPicPr>
          <p:cNvPr id="19" name="Imagen 5" descr="Histogram_Vanhateren_woMaxwell.pdf">
            <a:extLst>
              <a:ext uri="{FF2B5EF4-FFF2-40B4-BE49-F238E27FC236}">
                <a16:creationId xmlns:a16="http://schemas.microsoft.com/office/drawing/2014/main" id="{B05D65AF-BCA3-C440-8113-79268C94B434}"/>
              </a:ext>
            </a:extLst>
          </p:cNvPr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412000" y="1845304"/>
            <a:ext cx="4320000" cy="4320000"/>
          </a:xfrm>
          <a:prstGeom prst="rect">
            <a:avLst/>
          </a:prstGeom>
        </p:spPr>
      </p:pic>
      <p:sp>
        <p:nvSpPr>
          <p:cNvPr id="20" name="Slide Number Placeholder 3">
            <a:extLst>
              <a:ext uri="{FF2B5EF4-FFF2-40B4-BE49-F238E27FC236}">
                <a16:creationId xmlns:a16="http://schemas.microsoft.com/office/drawing/2014/main" id="{08860F2C-0BEF-DD49-A362-96423A0D771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48275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472607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sz="2200" dirty="0">
                <a:cs typeface="Courier"/>
              </a:rPr>
              <a:t>The architectural support for atomic operations evolves across GPU generations</a:t>
            </a:r>
            <a:endParaRPr lang="en-US" sz="2200" dirty="0">
              <a:solidFill>
                <a:srgbClr val="0000FF"/>
              </a:solidFill>
              <a:cs typeface="Courier"/>
            </a:endParaRPr>
          </a:p>
          <a:p>
            <a:pPr>
              <a:spcAft>
                <a:spcPts val="600"/>
              </a:spcAft>
            </a:pPr>
            <a:endParaRPr lang="en-US" sz="2200" dirty="0">
              <a:cs typeface="Courier"/>
            </a:endParaRPr>
          </a:p>
          <a:p>
            <a:pPr>
              <a:spcAft>
                <a:spcPts val="600"/>
              </a:spcAft>
            </a:pPr>
            <a:r>
              <a:rPr lang="en-US" sz="2200" dirty="0">
                <a:cs typeface="Courier"/>
              </a:rPr>
              <a:t>CUDA:</a:t>
            </a:r>
            <a:r>
              <a:rPr lang="en-US" sz="2200" dirty="0">
                <a:latin typeface="Courier"/>
                <a:cs typeface="Courier"/>
              </a:rPr>
              <a:t> </a:t>
            </a:r>
            <a:r>
              <a:rPr lang="en-US" sz="2200" dirty="0" err="1">
                <a:latin typeface="Courier"/>
                <a:cs typeface="Courier"/>
              </a:rPr>
              <a:t>int</a:t>
            </a:r>
            <a:r>
              <a:rPr lang="en-US" sz="2200" dirty="0">
                <a:latin typeface="Courier"/>
                <a:cs typeface="Courier"/>
              </a:rPr>
              <a:t> </a:t>
            </a:r>
            <a:r>
              <a:rPr lang="en-US" sz="2200" dirty="0" err="1">
                <a:latin typeface="Courier"/>
                <a:cs typeface="Courier"/>
              </a:rPr>
              <a:t>atomicAdd</a:t>
            </a:r>
            <a:r>
              <a:rPr lang="en-US" sz="2200" dirty="0">
                <a:latin typeface="Courier"/>
                <a:cs typeface="Courier"/>
              </a:rPr>
              <a:t>(</a:t>
            </a:r>
            <a:r>
              <a:rPr lang="en-US" sz="2200" dirty="0" err="1">
                <a:latin typeface="Courier"/>
                <a:cs typeface="Courier"/>
              </a:rPr>
              <a:t>int</a:t>
            </a:r>
            <a:r>
              <a:rPr lang="en-US" sz="2200" dirty="0">
                <a:latin typeface="Courier"/>
                <a:cs typeface="Courier"/>
              </a:rPr>
              <a:t>*, </a:t>
            </a:r>
            <a:r>
              <a:rPr lang="en-US" sz="2200" dirty="0" err="1">
                <a:latin typeface="Courier"/>
                <a:cs typeface="Courier"/>
              </a:rPr>
              <a:t>int</a:t>
            </a:r>
            <a:r>
              <a:rPr lang="en-US" sz="2200" dirty="0">
                <a:latin typeface="Courier"/>
                <a:cs typeface="Courier"/>
              </a:rPr>
              <a:t>);</a:t>
            </a:r>
          </a:p>
          <a:p>
            <a:pPr>
              <a:spcAft>
                <a:spcPts val="600"/>
              </a:spcAft>
            </a:pPr>
            <a:r>
              <a:rPr lang="es-ES_tradnl" sz="2200" dirty="0">
                <a:cs typeface="Courier"/>
              </a:rPr>
              <a:t>PTX:</a:t>
            </a:r>
            <a:r>
              <a:rPr lang="es-ES_tradnl" sz="2200" dirty="0">
                <a:latin typeface="Courier"/>
                <a:cs typeface="Courier"/>
              </a:rPr>
              <a:t> atom.shared.add.u32 %r25, [%rd14], %r24;</a:t>
            </a:r>
            <a:endParaRPr lang="es-ES_tradnl" sz="2200" dirty="0">
              <a:cs typeface="Courier"/>
            </a:endParaRPr>
          </a:p>
          <a:p>
            <a:pPr>
              <a:spcAft>
                <a:spcPts val="600"/>
              </a:spcAft>
            </a:pPr>
            <a:r>
              <a:rPr lang="es-ES_tradnl" sz="2200" dirty="0">
                <a:cs typeface="Courier"/>
              </a:rPr>
              <a:t>SASS: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95536" y="4305870"/>
            <a:ext cx="4104456" cy="118712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sz="1400" dirty="0">
                <a:solidFill>
                  <a:srgbClr val="000000"/>
                </a:solidFill>
                <a:latin typeface="Courier"/>
                <a:cs typeface="Courier"/>
              </a:rPr>
              <a:t>/*00a0*/ LDSLK P0, R9, [R8]; </a:t>
            </a:r>
            <a:endParaRPr lang="es-ES_tradnl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spcAft>
                <a:spcPts val="600"/>
              </a:spcAft>
            </a:pPr>
            <a:r>
              <a:rPr lang="es-ES_tradnl" sz="1400" dirty="0">
                <a:solidFill>
                  <a:srgbClr val="000000"/>
                </a:solidFill>
                <a:latin typeface="Courier"/>
                <a:cs typeface="Courier"/>
              </a:rPr>
              <a:t>/</a:t>
            </a:r>
            <a:r>
              <a:rPr sz="1400" dirty="0">
                <a:solidFill>
                  <a:srgbClr val="000000"/>
                </a:solidFill>
                <a:latin typeface="Courier"/>
                <a:cs typeface="Courier"/>
              </a:rPr>
              <a:t>*00a8*/ @P0 IADD R10, R9, R7; </a:t>
            </a:r>
            <a:endParaRPr lang="es-ES_tradnl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spcAft>
                <a:spcPts val="600"/>
              </a:spcAft>
            </a:pPr>
            <a:r>
              <a:rPr sz="1400" dirty="0">
                <a:solidFill>
                  <a:srgbClr val="000000"/>
                </a:solidFill>
                <a:latin typeface="Courier"/>
                <a:cs typeface="Courier"/>
              </a:rPr>
              <a:t>/*00b0*/ @P0 STSCUL P1, [R8], R10; </a:t>
            </a:r>
            <a:endParaRPr lang="es-ES_tradnl" sz="1400" dirty="0">
              <a:solidFill>
                <a:srgbClr val="000000"/>
              </a:solidFill>
              <a:latin typeface="Courier"/>
              <a:cs typeface="Courier"/>
            </a:endParaRPr>
          </a:p>
          <a:p>
            <a:pPr>
              <a:spcAft>
                <a:spcPts val="600"/>
              </a:spcAft>
            </a:pPr>
            <a:r>
              <a:rPr sz="1400" dirty="0">
                <a:solidFill>
                  <a:srgbClr val="000000"/>
                </a:solidFill>
                <a:latin typeface="Courier"/>
                <a:cs typeface="Courier"/>
              </a:rPr>
              <a:t>/*00b8*/ @!P1 BRA 0xa0;</a:t>
            </a:r>
            <a:endParaRPr lang="en-US" sz="1400" dirty="0">
              <a:solidFill>
                <a:srgbClr val="000000"/>
              </a:solidFill>
              <a:latin typeface="Courier"/>
              <a:ea typeface="Arial" pitchFamily="-111" charset="0"/>
              <a:cs typeface="Courier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4739910" y="4328700"/>
            <a:ext cx="4008553" cy="30995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dirty="0">
                <a:solidFill>
                  <a:srgbClr val="000000"/>
                </a:solidFill>
                <a:latin typeface="Courier"/>
                <a:ea typeface="Arial" pitchFamily="-111" charset="0"/>
                <a:cs typeface="Courier"/>
              </a:rPr>
              <a:t>/*01f8*/ ATOMS.ADD RZ, [R7], R11;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5076056" y="4737918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Native atomic operations for 32-bit integer, and 32-bit and 64-bit </a:t>
            </a:r>
            <a:r>
              <a:rPr lang="en-US" dirty="0" err="1"/>
              <a:t>atomicCAS</a:t>
            </a:r>
            <a:endParaRPr lang="en-US" dirty="0"/>
          </a:p>
        </p:txBody>
      </p:sp>
      <p:sp>
        <p:nvSpPr>
          <p:cNvPr id="11" name="CuadroTexto 10"/>
          <p:cNvSpPr txBox="1"/>
          <p:nvPr/>
        </p:nvSpPr>
        <p:spPr>
          <a:xfrm>
            <a:off x="467544" y="393653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Tesla, Fermi, </a:t>
            </a:r>
            <a:r>
              <a:rPr lang="en-US" dirty="0" err="1"/>
              <a:t>Kepler</a:t>
            </a:r>
            <a:endParaRPr lang="en-US" dirty="0"/>
          </a:p>
        </p:txBody>
      </p:sp>
      <p:sp>
        <p:nvSpPr>
          <p:cNvPr id="12" name="CuadroTexto 11"/>
          <p:cNvSpPr txBox="1"/>
          <p:nvPr/>
        </p:nvSpPr>
        <p:spPr>
          <a:xfrm>
            <a:off x="4788024" y="3945830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Maxwell, Pascal, Volta…</a:t>
            </a:r>
          </a:p>
        </p:txBody>
      </p:sp>
      <p:sp>
        <p:nvSpPr>
          <p:cNvPr id="14" name="Título 27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720"/>
          </a:xfrm>
        </p:spPr>
        <p:txBody>
          <a:bodyPr/>
          <a:lstStyle/>
          <a:p>
            <a:r>
              <a:rPr lang="en-US" dirty="0"/>
              <a:t>Atomic Operations on Shared Memory</a:t>
            </a: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65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6029826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Improved hardware (since Maxwell) saves programmers’ effort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Optimizing Histogram Computation (III)</a:t>
            </a:r>
          </a:p>
        </p:txBody>
      </p:sp>
      <p:sp>
        <p:nvSpPr>
          <p:cNvPr id="18" name="TextBox 6">
            <a:extLst>
              <a:ext uri="{FF2B5EF4-FFF2-40B4-BE49-F238E27FC236}">
                <a16:creationId xmlns:a16="http://schemas.microsoft.com/office/drawing/2014/main" id="{60630018-7D79-1B43-BD96-F5E3476998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423113"/>
            <a:ext cx="82360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200" noProof="0" dirty="0"/>
              <a:t>Gomez-Luna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+, </a:t>
            </a:r>
            <a:r>
              <a:rPr kumimoji="0" lang="ja-JP" altLang="en-US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“</a:t>
            </a:r>
            <a:r>
              <a:rPr lang="en-US" sz="1200" dirty="0"/>
              <a:t>An Optimized Approach to Histogram Computation on GPU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,</a:t>
            </a:r>
            <a:r>
              <a:rPr kumimoji="0" lang="ja-JP" altLang="en-US" sz="12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”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 MVAP, </a:t>
            </a:r>
            <a:r>
              <a:rPr kumimoji="0" lang="en-US" altLang="ja-JP" sz="12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</a:rPr>
              <a:t>2013</a:t>
            </a:r>
          </a:p>
        </p:txBody>
      </p:sp>
      <p:pic>
        <p:nvPicPr>
          <p:cNvPr id="19" name="Imagen 5" descr="Histogram_Vanhateren_woMaxwell.pdf">
            <a:extLst>
              <a:ext uri="{FF2B5EF4-FFF2-40B4-BE49-F238E27FC236}">
                <a16:creationId xmlns:a16="http://schemas.microsoft.com/office/drawing/2014/main" id="{B05D65AF-BCA3-C440-8113-79268C94B434}"/>
              </a:ext>
            </a:extLst>
          </p:cNvPr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412000" y="1845304"/>
            <a:ext cx="4320000" cy="4320000"/>
          </a:xfrm>
          <a:prstGeom prst="rect">
            <a:avLst/>
          </a:prstGeom>
        </p:spPr>
      </p:pic>
      <p:pic>
        <p:nvPicPr>
          <p:cNvPr id="6" name="Imagen 6" descr="Histogram_Vanhateren.pdf">
            <a:extLst>
              <a:ext uri="{FF2B5EF4-FFF2-40B4-BE49-F238E27FC236}">
                <a16:creationId xmlns:a16="http://schemas.microsoft.com/office/drawing/2014/main" id="{9101A118-93B6-E54A-A2AB-F8D38AABD8FA}"/>
              </a:ext>
            </a:extLst>
          </p:cNvPr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2412000" y="1845304"/>
            <a:ext cx="4320000" cy="4320000"/>
          </a:xfrm>
          <a:prstGeom prst="rect">
            <a:avLst/>
          </a:prstGeom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C1338BDF-FA84-8D49-91C0-B7C12419DB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33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491264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1 single counter per block updated via shared memory atomics</a:t>
            </a: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251520" y="0"/>
            <a:ext cx="8568952" cy="908720"/>
          </a:xfrm>
        </p:spPr>
        <p:txBody>
          <a:bodyPr>
            <a:normAutofit/>
          </a:bodyPr>
          <a:lstStyle/>
          <a:p>
            <a:r>
              <a:rPr lang="en-US" dirty="0"/>
              <a:t>Another Example: Stream Compaction</a:t>
            </a:r>
          </a:p>
        </p:txBody>
      </p:sp>
      <p:pic>
        <p:nvPicPr>
          <p:cNvPr id="4" name="Imagen 3" descr="Comp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000" y="1845304"/>
            <a:ext cx="4320000" cy="432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144D05D-0302-0849-97CD-BF806DF23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381328"/>
            <a:ext cx="8236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200" dirty="0"/>
              <a:t>CUDA Pro Tip: Optimized Filtering with Warp-Aggregated Atomics</a:t>
            </a:r>
          </a:p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200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https://developer.nvidia.com/blog/cuda-pro-tip-optimized-filtering-warp-aggregated-atomics/</a:t>
            </a:r>
            <a:endParaRPr lang="en-US" altLang="ja-JP" sz="1200" dirty="0">
              <a:solidFill>
                <a:srgbClr val="0000FF"/>
              </a:solidFill>
            </a:endParaRP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126F3589-5289-4A41-AB36-661DFB77DAD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25375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491264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AMD GCN architecture: Atomic units near local data share (LDS)</a:t>
            </a:r>
          </a:p>
        </p:txBody>
      </p:sp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251520" y="0"/>
            <a:ext cx="8568952" cy="908720"/>
          </a:xfrm>
        </p:spPr>
        <p:txBody>
          <a:bodyPr>
            <a:normAutofit/>
          </a:bodyPr>
          <a:lstStyle/>
          <a:p>
            <a:r>
              <a:rPr lang="en-US" dirty="0"/>
              <a:t>Atomic Units Near Memory Banks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CECC7774-9ACA-354A-989C-D82037EAD2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423113"/>
            <a:ext cx="82360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s-ES" altLang="ja-JP" sz="1200" b="0" i="0" u="none" strike="noStrike" kern="1200" cap="none" spc="0" normalizeH="0" dirty="0">
                <a:ln>
                  <a:noFill/>
                </a:ln>
                <a:effectLst/>
                <a:uLnTx/>
                <a:uFillTx/>
              </a:rPr>
              <a:t>“AMD </a:t>
            </a:r>
            <a:r>
              <a:rPr kumimoji="0" lang="es-ES" altLang="ja-JP" sz="1200" b="0" i="0" u="none" strike="noStrike" kern="1200" cap="none" spc="0" normalizeH="0" dirty="0" err="1">
                <a:ln>
                  <a:noFill/>
                </a:ln>
                <a:effectLst/>
                <a:uLnTx/>
                <a:uFillTx/>
              </a:rPr>
              <a:t>Graphics</a:t>
            </a:r>
            <a:r>
              <a:rPr kumimoji="0" lang="es-ES" altLang="ja-JP" sz="1200" b="0" i="0" u="none" strike="noStrike" kern="1200" cap="none" spc="0" normalizeH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s-ES" altLang="ja-JP" sz="1200" b="0" i="0" u="none" strike="noStrike" kern="1200" cap="none" spc="0" normalizeH="0" dirty="0" err="1">
                <a:ln>
                  <a:noFill/>
                </a:ln>
                <a:effectLst/>
                <a:uLnTx/>
                <a:uFillTx/>
              </a:rPr>
              <a:t>Cores</a:t>
            </a:r>
            <a:r>
              <a:rPr kumimoji="0" lang="es-ES" altLang="ja-JP" sz="1200" b="0" i="0" u="none" strike="noStrike" kern="1200" cap="none" spc="0" normalizeH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s-ES" altLang="ja-JP" sz="1200" b="0" i="0" u="none" strike="noStrike" kern="1200" cap="none" spc="0" normalizeH="0" dirty="0" err="1">
                <a:ln>
                  <a:noFill/>
                </a:ln>
                <a:effectLst/>
                <a:uLnTx/>
                <a:uFillTx/>
              </a:rPr>
              <a:t>Next</a:t>
            </a:r>
            <a:r>
              <a:rPr kumimoji="0" lang="es-ES" altLang="ja-JP" sz="1200" b="0" i="0" u="none" strike="noStrike" kern="1200" cap="none" spc="0" normalizeH="0" dirty="0">
                <a:ln>
                  <a:noFill/>
                </a:ln>
                <a:effectLst/>
                <a:uLnTx/>
                <a:uFillTx/>
              </a:rPr>
              <a:t> (GCN) </a:t>
            </a:r>
            <a:r>
              <a:rPr kumimoji="0" lang="es-ES" altLang="ja-JP" sz="1200" b="0" i="0" u="none" strike="noStrike" kern="1200" cap="none" spc="0" normalizeH="0" dirty="0" err="1">
                <a:ln>
                  <a:noFill/>
                </a:ln>
                <a:effectLst/>
                <a:uLnTx/>
                <a:uFillTx/>
              </a:rPr>
              <a:t>Architecture</a:t>
            </a:r>
            <a:r>
              <a:rPr kumimoji="0" lang="es-ES" altLang="ja-JP" sz="1200" b="0" i="0" u="none" strike="noStrike" kern="1200" cap="none" spc="0" normalizeH="0" dirty="0">
                <a:ln>
                  <a:noFill/>
                </a:ln>
                <a:effectLst/>
                <a:uLnTx/>
                <a:uFillTx/>
              </a:rPr>
              <a:t>,” White </a:t>
            </a:r>
            <a:r>
              <a:rPr kumimoji="0" lang="es-ES" altLang="ja-JP" sz="1200" b="0" i="0" u="none" strike="noStrike" kern="1200" cap="none" spc="0" normalizeH="0" dirty="0" err="1">
                <a:ln>
                  <a:noFill/>
                </a:ln>
                <a:effectLst/>
                <a:uLnTx/>
                <a:uFillTx/>
              </a:rPr>
              <a:t>paper</a:t>
            </a:r>
            <a:r>
              <a:rPr lang="es-ES" altLang="ja-JP" sz="1200" dirty="0"/>
              <a:t>, June 2012</a:t>
            </a:r>
            <a:endParaRPr kumimoji="0" lang="en-US" altLang="ja-JP" sz="1200" b="0" i="0" u="none" strike="noStrike" kern="1200" cap="none" spc="0" normalizeH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7" name="Imagen 1">
            <a:extLst>
              <a:ext uri="{FF2B5EF4-FFF2-40B4-BE49-F238E27FC236}">
                <a16:creationId xmlns:a16="http://schemas.microsoft.com/office/drawing/2014/main" id="{DBC7F8A4-80FD-814F-ACB6-7A7B254CC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276" y="2132856"/>
            <a:ext cx="7825448" cy="3700076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253DBB5C-D162-B147-99DA-E689BFBB07F0}"/>
              </a:ext>
            </a:extLst>
          </p:cNvPr>
          <p:cNvSpPr/>
          <p:nvPr/>
        </p:nvSpPr>
        <p:spPr>
          <a:xfrm>
            <a:off x="1907704" y="4797152"/>
            <a:ext cx="6336704" cy="432048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0406277D-C68C-5B41-B386-33C0EC3FB6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14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0" y="908720"/>
            <a:ext cx="8206680" cy="497217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Tesla</a:t>
            </a:r>
            <a:endParaRPr lang="en-US" sz="2400" dirty="0"/>
          </a:p>
          <a:p>
            <a:pPr lvl="1">
              <a:spcAft>
                <a:spcPts val="600"/>
              </a:spcAft>
            </a:pPr>
            <a:r>
              <a:rPr lang="en-US" sz="2000" dirty="0"/>
              <a:t>Atomic operations </a:t>
            </a:r>
            <a:r>
              <a:rPr lang="en-US" sz="2000" dirty="0">
                <a:solidFill>
                  <a:srgbClr val="C00000"/>
                </a:solidFill>
              </a:rPr>
              <a:t>executed on DRAM</a:t>
            </a:r>
          </a:p>
          <a:p>
            <a:pPr>
              <a:spcAft>
                <a:spcPts val="600"/>
              </a:spcAft>
            </a:pPr>
            <a:r>
              <a:rPr lang="en-US" sz="2400" dirty="0"/>
              <a:t>Fermi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Executed on L2</a:t>
            </a:r>
          </a:p>
          <a:p>
            <a:pPr lvl="1">
              <a:spcAft>
                <a:spcPts val="600"/>
              </a:spcAft>
            </a:pPr>
            <a:r>
              <a:rPr lang="en-US" sz="2000" dirty="0">
                <a:solidFill>
                  <a:srgbClr val="0070C0"/>
                </a:solidFill>
              </a:rPr>
              <a:t>Atomic units near L2</a:t>
            </a:r>
          </a:p>
          <a:p>
            <a:pPr>
              <a:spcAft>
                <a:spcPts val="600"/>
              </a:spcAft>
            </a:pPr>
            <a:r>
              <a:rPr lang="en-US" sz="2400" dirty="0"/>
              <a:t>Kepler</a:t>
            </a:r>
            <a:endParaRPr lang="en-US" sz="2000" dirty="0"/>
          </a:p>
          <a:p>
            <a:pPr lvl="1">
              <a:spcAft>
                <a:spcPts val="600"/>
              </a:spcAft>
            </a:pPr>
            <a:r>
              <a:rPr lang="en-US" sz="2000" dirty="0"/>
              <a:t>Atomic units near L2 incorporate a </a:t>
            </a:r>
            <a:r>
              <a:rPr lang="en-US" sz="2000" dirty="0">
                <a:solidFill>
                  <a:srgbClr val="00B050"/>
                </a:solidFill>
              </a:rPr>
              <a:t>local buffer</a:t>
            </a:r>
          </a:p>
          <a:p>
            <a:pPr>
              <a:spcAft>
                <a:spcPts val="600"/>
              </a:spcAft>
            </a:pPr>
            <a:r>
              <a:rPr lang="en-US" dirty="0"/>
              <a:t>Pascal</a:t>
            </a:r>
          </a:p>
          <a:p>
            <a:pPr lvl="1">
              <a:spcAft>
                <a:spcPts val="600"/>
              </a:spcAft>
            </a:pPr>
            <a:r>
              <a:rPr lang="en-US" sz="2000" dirty="0"/>
              <a:t>64-bit FP </a:t>
            </a:r>
            <a:r>
              <a:rPr lang="en-US" sz="2000" dirty="0" err="1"/>
              <a:t>atomicAdd</a:t>
            </a:r>
            <a:r>
              <a:rPr lang="en-US" sz="2000" dirty="0"/>
              <a:t>()</a:t>
            </a:r>
          </a:p>
          <a:p>
            <a:pPr marL="342900" lvl="1" indent="-342900">
              <a:spcAft>
                <a:spcPts val="600"/>
              </a:spcAft>
              <a:buFont typeface="Arial"/>
              <a:buChar char="•"/>
            </a:pPr>
            <a:endParaRPr lang="en-US" sz="2400" dirty="0"/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251520" y="0"/>
            <a:ext cx="8496944" cy="908720"/>
          </a:xfrm>
        </p:spPr>
        <p:txBody>
          <a:bodyPr>
            <a:normAutofit/>
          </a:bodyPr>
          <a:lstStyle/>
          <a:p>
            <a:r>
              <a:rPr lang="en-US" dirty="0"/>
              <a:t>Atomic Operations on Global Memory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35E0C14C-1FFB-3549-BDFF-8DC6510900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14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Vector Reduction: Naïve Mapping (II)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1" y="908720"/>
            <a:ext cx="8568952" cy="5472534"/>
          </a:xfrm>
        </p:spPr>
        <p:txBody>
          <a:bodyPr>
            <a:normAutofit/>
          </a:bodyPr>
          <a:lstStyle/>
          <a:p>
            <a:r>
              <a:rPr lang="en-US" dirty="0"/>
              <a:t>Program with </a:t>
            </a:r>
            <a:r>
              <a:rPr lang="en-US" dirty="0">
                <a:solidFill>
                  <a:srgbClr val="FF0000"/>
                </a:solidFill>
              </a:rPr>
              <a:t>low SIMD utilization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362080" y="1543432"/>
            <a:ext cx="62261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403225">
              <a:buFontTx/>
              <a:buNone/>
            </a:pPr>
            <a:r>
              <a:rPr lang="en-US" sz="1400" dirty="0">
                <a:latin typeface="Courier"/>
                <a:cs typeface="Courier"/>
              </a:rPr>
              <a:t>__shared__ float </a:t>
            </a:r>
            <a:r>
              <a:rPr lang="en-US" sz="1400" dirty="0" err="1">
                <a:latin typeface="Courier"/>
                <a:cs typeface="Courier"/>
              </a:rPr>
              <a:t>partialSum</a:t>
            </a:r>
            <a:r>
              <a:rPr lang="en-US" sz="1400" dirty="0">
                <a:latin typeface="Courier"/>
                <a:cs typeface="Courier"/>
              </a:rPr>
              <a:t>[]</a:t>
            </a:r>
          </a:p>
          <a:p>
            <a:pPr marL="0" lvl="1" indent="-403225">
              <a:buFontTx/>
              <a:buNone/>
            </a:pPr>
            <a:endParaRPr lang="en-US" sz="1400" dirty="0">
              <a:latin typeface="Courier"/>
              <a:cs typeface="Courier"/>
            </a:endParaRPr>
          </a:p>
          <a:p>
            <a:pPr marL="0" lvl="1" indent="-403225">
              <a:buFontTx/>
              <a:buNone/>
            </a:pPr>
            <a:r>
              <a:rPr lang="en-US" sz="1400" dirty="0">
                <a:latin typeface="Courier"/>
                <a:cs typeface="Courier"/>
              </a:rPr>
              <a:t>unsigned </a:t>
            </a:r>
            <a:r>
              <a:rPr lang="en-US" sz="1400" dirty="0" err="1">
                <a:latin typeface="Courier"/>
                <a:cs typeface="Courier"/>
              </a:rPr>
              <a:t>int</a:t>
            </a:r>
            <a:r>
              <a:rPr lang="en-US" sz="1400" dirty="0">
                <a:latin typeface="Courier"/>
                <a:cs typeface="Courier"/>
              </a:rPr>
              <a:t> t = </a:t>
            </a:r>
            <a:r>
              <a:rPr lang="en-US" sz="1400" dirty="0" err="1">
                <a:latin typeface="Courier"/>
                <a:cs typeface="Courier"/>
              </a:rPr>
              <a:t>threadIdx.x</a:t>
            </a:r>
            <a:r>
              <a:rPr lang="en-US" sz="1400" dirty="0">
                <a:latin typeface="Courier"/>
                <a:cs typeface="Courier"/>
              </a:rPr>
              <a:t>;</a:t>
            </a:r>
          </a:p>
          <a:p>
            <a:pPr marL="0" lvl="1" indent="-403225">
              <a:buFontTx/>
              <a:buNone/>
            </a:pPr>
            <a:endParaRPr lang="en-US" sz="1400" dirty="0">
              <a:latin typeface="Courier"/>
              <a:cs typeface="Courier"/>
            </a:endParaRPr>
          </a:p>
          <a:p>
            <a:pPr marL="0" lvl="1" indent="-403225">
              <a:buFontTx/>
              <a:buNone/>
            </a:pPr>
            <a:r>
              <a:rPr lang="en-US" sz="1400" dirty="0">
                <a:solidFill>
                  <a:srgbClr val="0000FF"/>
                </a:solidFill>
                <a:latin typeface="Courier"/>
                <a:cs typeface="Courier"/>
              </a:rPr>
              <a:t>for(</a:t>
            </a:r>
            <a:r>
              <a:rPr lang="en-US" sz="1400" dirty="0" err="1">
                <a:solidFill>
                  <a:srgbClr val="0000FF"/>
                </a:solidFill>
                <a:latin typeface="Courier"/>
                <a:cs typeface="Courier"/>
              </a:rPr>
              <a:t>int</a:t>
            </a:r>
            <a:r>
              <a:rPr lang="en-US" sz="1400" dirty="0">
                <a:solidFill>
                  <a:srgbClr val="0000FF"/>
                </a:solidFill>
                <a:latin typeface="Courier"/>
                <a:cs typeface="Courier"/>
              </a:rPr>
              <a:t> stride = 1; stride &lt; </a:t>
            </a:r>
            <a:r>
              <a:rPr lang="en-US" sz="1400" dirty="0" err="1">
                <a:solidFill>
                  <a:srgbClr val="0000FF"/>
                </a:solidFill>
                <a:latin typeface="Courier"/>
                <a:cs typeface="Courier"/>
              </a:rPr>
              <a:t>blockDim.x</a:t>
            </a:r>
            <a:r>
              <a:rPr lang="en-US" sz="1400" dirty="0">
                <a:solidFill>
                  <a:srgbClr val="0000FF"/>
                </a:solidFill>
                <a:latin typeface="Courier"/>
                <a:cs typeface="Courier"/>
              </a:rPr>
              <a:t>; stride *= 2){</a:t>
            </a:r>
          </a:p>
          <a:p>
            <a:pPr marL="0" lvl="1" indent="-403225">
              <a:buFontTx/>
              <a:buNone/>
            </a:pPr>
            <a:endParaRPr lang="en-US" sz="1400" dirty="0">
              <a:latin typeface="Courier"/>
              <a:cs typeface="Courier"/>
            </a:endParaRPr>
          </a:p>
          <a:p>
            <a:pPr marL="0" lvl="1" indent="-403225">
              <a:buFontTx/>
              <a:buNone/>
            </a:pPr>
            <a:r>
              <a:rPr lang="en-US" sz="1400" dirty="0">
                <a:latin typeface="Courier"/>
                <a:cs typeface="Courier"/>
              </a:rPr>
              <a:t>  __</a:t>
            </a:r>
            <a:r>
              <a:rPr lang="en-US" sz="1400" dirty="0" err="1">
                <a:latin typeface="Courier"/>
                <a:cs typeface="Courier"/>
              </a:rPr>
              <a:t>syncthreads</a:t>
            </a:r>
            <a:r>
              <a:rPr lang="en-US" sz="1400" dirty="0">
                <a:latin typeface="Courier"/>
                <a:cs typeface="Courier"/>
              </a:rPr>
              <a:t>();</a:t>
            </a:r>
          </a:p>
          <a:p>
            <a:pPr marL="0" lvl="1" indent="-403225">
              <a:buFontTx/>
              <a:buNone/>
            </a:pPr>
            <a:endParaRPr lang="en-US" sz="1400" dirty="0">
              <a:latin typeface="Courier"/>
              <a:cs typeface="Courier"/>
            </a:endParaRPr>
          </a:p>
          <a:p>
            <a:pPr marL="0" lvl="1" indent="-403225">
              <a:buFontTx/>
              <a:buNone/>
            </a:pPr>
            <a:r>
              <a:rPr lang="en-US" sz="1400" dirty="0">
                <a:solidFill>
                  <a:srgbClr val="FF0000"/>
                </a:solidFill>
                <a:latin typeface="Courier"/>
                <a:cs typeface="Courier"/>
              </a:rPr>
              <a:t>  if (t % (2*stride) == 0)</a:t>
            </a:r>
          </a:p>
          <a:p>
            <a:pPr marL="0" lvl="1" indent="-403225">
              <a:buFontTx/>
              <a:buNone/>
            </a:pPr>
            <a:r>
              <a:rPr lang="en-US" sz="1400" dirty="0">
                <a:latin typeface="Courier"/>
                <a:cs typeface="Courier"/>
              </a:rPr>
              <a:t>    </a:t>
            </a:r>
            <a:r>
              <a:rPr lang="en-US" sz="1400" dirty="0" err="1">
                <a:latin typeface="Courier"/>
                <a:cs typeface="Courier"/>
              </a:rPr>
              <a:t>partialSum</a:t>
            </a:r>
            <a:r>
              <a:rPr lang="en-US" sz="1400" dirty="0">
                <a:latin typeface="Courier"/>
                <a:cs typeface="Courier"/>
              </a:rPr>
              <a:t>[t] += </a:t>
            </a:r>
            <a:r>
              <a:rPr lang="en-US" sz="1400" dirty="0" err="1">
                <a:latin typeface="Courier"/>
                <a:cs typeface="Courier"/>
              </a:rPr>
              <a:t>partialSum</a:t>
            </a:r>
            <a:r>
              <a:rPr lang="en-US" sz="1400" dirty="0">
                <a:latin typeface="Courier"/>
                <a:cs typeface="Courier"/>
              </a:rPr>
              <a:t>[t + stride];</a:t>
            </a:r>
          </a:p>
          <a:p>
            <a:pPr marL="0" lvl="1" indent="-403225">
              <a:buFontTx/>
              <a:buNone/>
            </a:pPr>
            <a:endParaRPr lang="en-US" sz="1400" dirty="0">
              <a:latin typeface="Courier"/>
              <a:cs typeface="Courier"/>
            </a:endParaRPr>
          </a:p>
          <a:p>
            <a:pPr marL="0" lvl="1" indent="-403225">
              <a:buFontTx/>
              <a:buNone/>
            </a:pPr>
            <a:r>
              <a:rPr lang="en-US" sz="1400" dirty="0">
                <a:latin typeface="Courier"/>
                <a:cs typeface="Courier"/>
              </a:rPr>
              <a:t>}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7</a:t>
            </a:fld>
            <a:endParaRPr lang="en-US" altLang="en-US"/>
          </a:p>
        </p:txBody>
      </p:sp>
      <p:sp>
        <p:nvSpPr>
          <p:cNvPr id="6" name="Freeform 124">
            <a:extLst>
              <a:ext uri="{FF2B5EF4-FFF2-40B4-BE49-F238E27FC236}">
                <a16:creationId xmlns:a16="http://schemas.microsoft.com/office/drawing/2014/main" id="{68B7BC17-F3CA-ED43-917E-31125F36E794}"/>
              </a:ext>
            </a:extLst>
          </p:cNvPr>
          <p:cNvSpPr>
            <a:spLocks/>
          </p:cNvSpPr>
          <p:nvPr/>
        </p:nvSpPr>
        <p:spPr bwMode="auto">
          <a:xfrm>
            <a:off x="5464225" y="4460349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7" name="Freeform 124">
            <a:extLst>
              <a:ext uri="{FF2B5EF4-FFF2-40B4-BE49-F238E27FC236}">
                <a16:creationId xmlns:a16="http://schemas.microsoft.com/office/drawing/2014/main" id="{7F973130-06D9-6F44-AB8F-1D90CD45B9E5}"/>
              </a:ext>
            </a:extLst>
          </p:cNvPr>
          <p:cNvSpPr>
            <a:spLocks/>
          </p:cNvSpPr>
          <p:nvPr/>
        </p:nvSpPr>
        <p:spPr bwMode="auto">
          <a:xfrm>
            <a:off x="5680249" y="4460349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8" name="Freeform 124">
            <a:extLst>
              <a:ext uri="{FF2B5EF4-FFF2-40B4-BE49-F238E27FC236}">
                <a16:creationId xmlns:a16="http://schemas.microsoft.com/office/drawing/2014/main" id="{D07C4C88-C4A3-6042-8BA5-78391AC790F2}"/>
              </a:ext>
            </a:extLst>
          </p:cNvPr>
          <p:cNvSpPr>
            <a:spLocks/>
          </p:cNvSpPr>
          <p:nvPr/>
        </p:nvSpPr>
        <p:spPr bwMode="auto">
          <a:xfrm>
            <a:off x="5896273" y="4460349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9" name="Freeform 124">
            <a:extLst>
              <a:ext uri="{FF2B5EF4-FFF2-40B4-BE49-F238E27FC236}">
                <a16:creationId xmlns:a16="http://schemas.microsoft.com/office/drawing/2014/main" id="{4EE3F8F2-2208-F445-974A-A8C643671971}"/>
              </a:ext>
            </a:extLst>
          </p:cNvPr>
          <p:cNvSpPr>
            <a:spLocks/>
          </p:cNvSpPr>
          <p:nvPr/>
        </p:nvSpPr>
        <p:spPr bwMode="auto">
          <a:xfrm>
            <a:off x="6112297" y="4460349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10" name="Freeform 124">
            <a:extLst>
              <a:ext uri="{FF2B5EF4-FFF2-40B4-BE49-F238E27FC236}">
                <a16:creationId xmlns:a16="http://schemas.microsoft.com/office/drawing/2014/main" id="{A9D44F2E-4E09-8146-8A22-532A06A34540}"/>
              </a:ext>
            </a:extLst>
          </p:cNvPr>
          <p:cNvSpPr>
            <a:spLocks/>
          </p:cNvSpPr>
          <p:nvPr/>
        </p:nvSpPr>
        <p:spPr bwMode="auto">
          <a:xfrm>
            <a:off x="6372200" y="4460349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11" name="Freeform 124">
            <a:extLst>
              <a:ext uri="{FF2B5EF4-FFF2-40B4-BE49-F238E27FC236}">
                <a16:creationId xmlns:a16="http://schemas.microsoft.com/office/drawing/2014/main" id="{309086A7-F535-334F-8CD5-F7D9A0CBDC7E}"/>
              </a:ext>
            </a:extLst>
          </p:cNvPr>
          <p:cNvSpPr>
            <a:spLocks/>
          </p:cNvSpPr>
          <p:nvPr/>
        </p:nvSpPr>
        <p:spPr bwMode="auto">
          <a:xfrm>
            <a:off x="6588224" y="4460349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12" name="Freeform 124">
            <a:extLst>
              <a:ext uri="{FF2B5EF4-FFF2-40B4-BE49-F238E27FC236}">
                <a16:creationId xmlns:a16="http://schemas.microsoft.com/office/drawing/2014/main" id="{0C239154-8F9F-D940-A783-A6B218A918A1}"/>
              </a:ext>
            </a:extLst>
          </p:cNvPr>
          <p:cNvSpPr>
            <a:spLocks/>
          </p:cNvSpPr>
          <p:nvPr/>
        </p:nvSpPr>
        <p:spPr bwMode="auto">
          <a:xfrm>
            <a:off x="6804248" y="4460349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13" name="Freeform 124">
            <a:extLst>
              <a:ext uri="{FF2B5EF4-FFF2-40B4-BE49-F238E27FC236}">
                <a16:creationId xmlns:a16="http://schemas.microsoft.com/office/drawing/2014/main" id="{740D2B32-601B-3A4B-BE9E-35A22D7F1E9A}"/>
              </a:ext>
            </a:extLst>
          </p:cNvPr>
          <p:cNvSpPr>
            <a:spLocks/>
          </p:cNvSpPr>
          <p:nvPr/>
        </p:nvSpPr>
        <p:spPr bwMode="auto">
          <a:xfrm>
            <a:off x="7020272" y="4460349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14" name="Freeform 124">
            <a:extLst>
              <a:ext uri="{FF2B5EF4-FFF2-40B4-BE49-F238E27FC236}">
                <a16:creationId xmlns:a16="http://schemas.microsoft.com/office/drawing/2014/main" id="{F0063D9A-0A38-5C43-895C-BA34E0452630}"/>
              </a:ext>
            </a:extLst>
          </p:cNvPr>
          <p:cNvSpPr>
            <a:spLocks/>
          </p:cNvSpPr>
          <p:nvPr/>
        </p:nvSpPr>
        <p:spPr bwMode="auto">
          <a:xfrm>
            <a:off x="7308304" y="4460349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15" name="Freeform 124">
            <a:extLst>
              <a:ext uri="{FF2B5EF4-FFF2-40B4-BE49-F238E27FC236}">
                <a16:creationId xmlns:a16="http://schemas.microsoft.com/office/drawing/2014/main" id="{EDFCE277-3AB8-BC46-8C22-7898119570F6}"/>
              </a:ext>
            </a:extLst>
          </p:cNvPr>
          <p:cNvSpPr>
            <a:spLocks/>
          </p:cNvSpPr>
          <p:nvPr/>
        </p:nvSpPr>
        <p:spPr bwMode="auto">
          <a:xfrm>
            <a:off x="7524328" y="4460349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16" name="Freeform 124">
            <a:extLst>
              <a:ext uri="{FF2B5EF4-FFF2-40B4-BE49-F238E27FC236}">
                <a16:creationId xmlns:a16="http://schemas.microsoft.com/office/drawing/2014/main" id="{CF0A2A8E-E86B-244D-A404-404DD125F2D6}"/>
              </a:ext>
            </a:extLst>
          </p:cNvPr>
          <p:cNvSpPr>
            <a:spLocks/>
          </p:cNvSpPr>
          <p:nvPr/>
        </p:nvSpPr>
        <p:spPr bwMode="auto">
          <a:xfrm>
            <a:off x="7740352" y="4460349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17" name="Freeform 124">
            <a:extLst>
              <a:ext uri="{FF2B5EF4-FFF2-40B4-BE49-F238E27FC236}">
                <a16:creationId xmlns:a16="http://schemas.microsoft.com/office/drawing/2014/main" id="{1E147AB0-1731-2C41-8795-714C35123FAF}"/>
              </a:ext>
            </a:extLst>
          </p:cNvPr>
          <p:cNvSpPr>
            <a:spLocks/>
          </p:cNvSpPr>
          <p:nvPr/>
        </p:nvSpPr>
        <p:spPr bwMode="auto">
          <a:xfrm>
            <a:off x="7956376" y="4460349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18" name="Freeform 124">
            <a:extLst>
              <a:ext uri="{FF2B5EF4-FFF2-40B4-BE49-F238E27FC236}">
                <a16:creationId xmlns:a16="http://schemas.microsoft.com/office/drawing/2014/main" id="{6385FD1F-CD62-604E-A9F9-0FBBB6732251}"/>
              </a:ext>
            </a:extLst>
          </p:cNvPr>
          <p:cNvSpPr>
            <a:spLocks/>
          </p:cNvSpPr>
          <p:nvPr/>
        </p:nvSpPr>
        <p:spPr bwMode="auto">
          <a:xfrm>
            <a:off x="8243391" y="4460349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19" name="Freeform 124">
            <a:extLst>
              <a:ext uri="{FF2B5EF4-FFF2-40B4-BE49-F238E27FC236}">
                <a16:creationId xmlns:a16="http://schemas.microsoft.com/office/drawing/2014/main" id="{5F97B65B-96BC-FE47-B19B-28F19F2DDAFA}"/>
              </a:ext>
            </a:extLst>
          </p:cNvPr>
          <p:cNvSpPr>
            <a:spLocks/>
          </p:cNvSpPr>
          <p:nvPr/>
        </p:nvSpPr>
        <p:spPr bwMode="auto">
          <a:xfrm>
            <a:off x="8459415" y="4460349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0" name="Freeform 124">
            <a:extLst>
              <a:ext uri="{FF2B5EF4-FFF2-40B4-BE49-F238E27FC236}">
                <a16:creationId xmlns:a16="http://schemas.microsoft.com/office/drawing/2014/main" id="{A1F211AD-3405-7E47-B70F-A4418D222DC1}"/>
              </a:ext>
            </a:extLst>
          </p:cNvPr>
          <p:cNvSpPr>
            <a:spLocks/>
          </p:cNvSpPr>
          <p:nvPr/>
        </p:nvSpPr>
        <p:spPr bwMode="auto">
          <a:xfrm>
            <a:off x="8675439" y="4460349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1" name="Freeform 124">
            <a:extLst>
              <a:ext uri="{FF2B5EF4-FFF2-40B4-BE49-F238E27FC236}">
                <a16:creationId xmlns:a16="http://schemas.microsoft.com/office/drawing/2014/main" id="{16B8E21B-872B-FB45-BF86-853BCB7349E1}"/>
              </a:ext>
            </a:extLst>
          </p:cNvPr>
          <p:cNvSpPr>
            <a:spLocks/>
          </p:cNvSpPr>
          <p:nvPr/>
        </p:nvSpPr>
        <p:spPr bwMode="auto">
          <a:xfrm>
            <a:off x="8891463" y="4460349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6" name="Freeform 124">
            <a:extLst>
              <a:ext uri="{FF2B5EF4-FFF2-40B4-BE49-F238E27FC236}">
                <a16:creationId xmlns:a16="http://schemas.microsoft.com/office/drawing/2014/main" id="{091F78FA-0961-E84E-A517-47C4E4783C56}"/>
              </a:ext>
            </a:extLst>
          </p:cNvPr>
          <p:cNvSpPr>
            <a:spLocks/>
          </p:cNvSpPr>
          <p:nvPr/>
        </p:nvSpPr>
        <p:spPr bwMode="auto">
          <a:xfrm>
            <a:off x="5464225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7" name="Freeform 124">
            <a:extLst>
              <a:ext uri="{FF2B5EF4-FFF2-40B4-BE49-F238E27FC236}">
                <a16:creationId xmlns:a16="http://schemas.microsoft.com/office/drawing/2014/main" id="{420DD22D-D487-8D4C-8479-57547F6153F2}"/>
              </a:ext>
            </a:extLst>
          </p:cNvPr>
          <p:cNvSpPr>
            <a:spLocks/>
          </p:cNvSpPr>
          <p:nvPr/>
        </p:nvSpPr>
        <p:spPr bwMode="auto">
          <a:xfrm>
            <a:off x="5680249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8" name="Freeform 124">
            <a:extLst>
              <a:ext uri="{FF2B5EF4-FFF2-40B4-BE49-F238E27FC236}">
                <a16:creationId xmlns:a16="http://schemas.microsoft.com/office/drawing/2014/main" id="{77D84342-8045-DC49-8523-25F16F24A8DF}"/>
              </a:ext>
            </a:extLst>
          </p:cNvPr>
          <p:cNvSpPr>
            <a:spLocks/>
          </p:cNvSpPr>
          <p:nvPr/>
        </p:nvSpPr>
        <p:spPr bwMode="auto">
          <a:xfrm>
            <a:off x="5896273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9" name="Freeform 124">
            <a:extLst>
              <a:ext uri="{FF2B5EF4-FFF2-40B4-BE49-F238E27FC236}">
                <a16:creationId xmlns:a16="http://schemas.microsoft.com/office/drawing/2014/main" id="{F56A16AF-47F1-984B-BEE8-959F976CE31B}"/>
              </a:ext>
            </a:extLst>
          </p:cNvPr>
          <p:cNvSpPr>
            <a:spLocks/>
          </p:cNvSpPr>
          <p:nvPr/>
        </p:nvSpPr>
        <p:spPr bwMode="auto">
          <a:xfrm>
            <a:off x="6112297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0" name="Freeform 124">
            <a:extLst>
              <a:ext uri="{FF2B5EF4-FFF2-40B4-BE49-F238E27FC236}">
                <a16:creationId xmlns:a16="http://schemas.microsoft.com/office/drawing/2014/main" id="{AFA2B303-85DE-3C46-8588-33DB76BAC3C5}"/>
              </a:ext>
            </a:extLst>
          </p:cNvPr>
          <p:cNvSpPr>
            <a:spLocks/>
          </p:cNvSpPr>
          <p:nvPr/>
        </p:nvSpPr>
        <p:spPr bwMode="auto">
          <a:xfrm>
            <a:off x="6372200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1" name="Freeform 124">
            <a:extLst>
              <a:ext uri="{FF2B5EF4-FFF2-40B4-BE49-F238E27FC236}">
                <a16:creationId xmlns:a16="http://schemas.microsoft.com/office/drawing/2014/main" id="{B95E1B3E-6968-C840-93D3-20DD14A07339}"/>
              </a:ext>
            </a:extLst>
          </p:cNvPr>
          <p:cNvSpPr>
            <a:spLocks/>
          </p:cNvSpPr>
          <p:nvPr/>
        </p:nvSpPr>
        <p:spPr bwMode="auto">
          <a:xfrm>
            <a:off x="6588224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2" name="Freeform 124">
            <a:extLst>
              <a:ext uri="{FF2B5EF4-FFF2-40B4-BE49-F238E27FC236}">
                <a16:creationId xmlns:a16="http://schemas.microsoft.com/office/drawing/2014/main" id="{8E43BF91-F707-E343-94A0-A8E49A38FB35}"/>
              </a:ext>
            </a:extLst>
          </p:cNvPr>
          <p:cNvSpPr>
            <a:spLocks/>
          </p:cNvSpPr>
          <p:nvPr/>
        </p:nvSpPr>
        <p:spPr bwMode="auto">
          <a:xfrm>
            <a:off x="6804248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3" name="Freeform 124">
            <a:extLst>
              <a:ext uri="{FF2B5EF4-FFF2-40B4-BE49-F238E27FC236}">
                <a16:creationId xmlns:a16="http://schemas.microsoft.com/office/drawing/2014/main" id="{85FEA59F-F7B0-724E-9BB0-FA3E20296BCB}"/>
              </a:ext>
            </a:extLst>
          </p:cNvPr>
          <p:cNvSpPr>
            <a:spLocks/>
          </p:cNvSpPr>
          <p:nvPr/>
        </p:nvSpPr>
        <p:spPr bwMode="auto">
          <a:xfrm>
            <a:off x="7020272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4" name="Freeform 124">
            <a:extLst>
              <a:ext uri="{FF2B5EF4-FFF2-40B4-BE49-F238E27FC236}">
                <a16:creationId xmlns:a16="http://schemas.microsoft.com/office/drawing/2014/main" id="{66A0563D-6B13-2D42-AEB4-255BEDDB657A}"/>
              </a:ext>
            </a:extLst>
          </p:cNvPr>
          <p:cNvSpPr>
            <a:spLocks/>
          </p:cNvSpPr>
          <p:nvPr/>
        </p:nvSpPr>
        <p:spPr bwMode="auto">
          <a:xfrm>
            <a:off x="7308304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5" name="Freeform 124">
            <a:extLst>
              <a:ext uri="{FF2B5EF4-FFF2-40B4-BE49-F238E27FC236}">
                <a16:creationId xmlns:a16="http://schemas.microsoft.com/office/drawing/2014/main" id="{1CDE696E-1F32-1C46-9E28-D08D691F1D7F}"/>
              </a:ext>
            </a:extLst>
          </p:cNvPr>
          <p:cNvSpPr>
            <a:spLocks/>
          </p:cNvSpPr>
          <p:nvPr/>
        </p:nvSpPr>
        <p:spPr bwMode="auto">
          <a:xfrm>
            <a:off x="7524328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6" name="Freeform 124">
            <a:extLst>
              <a:ext uri="{FF2B5EF4-FFF2-40B4-BE49-F238E27FC236}">
                <a16:creationId xmlns:a16="http://schemas.microsoft.com/office/drawing/2014/main" id="{9BF73534-1ADC-A24E-B8A7-AEE146F6BDB8}"/>
              </a:ext>
            </a:extLst>
          </p:cNvPr>
          <p:cNvSpPr>
            <a:spLocks/>
          </p:cNvSpPr>
          <p:nvPr/>
        </p:nvSpPr>
        <p:spPr bwMode="auto">
          <a:xfrm>
            <a:off x="7740352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7" name="Freeform 124">
            <a:extLst>
              <a:ext uri="{FF2B5EF4-FFF2-40B4-BE49-F238E27FC236}">
                <a16:creationId xmlns:a16="http://schemas.microsoft.com/office/drawing/2014/main" id="{F1901088-5E58-A640-8FD2-8B8E6A1AC8D2}"/>
              </a:ext>
            </a:extLst>
          </p:cNvPr>
          <p:cNvSpPr>
            <a:spLocks/>
          </p:cNvSpPr>
          <p:nvPr/>
        </p:nvSpPr>
        <p:spPr bwMode="auto">
          <a:xfrm>
            <a:off x="7956376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8" name="Freeform 124">
            <a:extLst>
              <a:ext uri="{FF2B5EF4-FFF2-40B4-BE49-F238E27FC236}">
                <a16:creationId xmlns:a16="http://schemas.microsoft.com/office/drawing/2014/main" id="{B382A5E9-76F0-514A-A329-F41049E1F8C7}"/>
              </a:ext>
            </a:extLst>
          </p:cNvPr>
          <p:cNvSpPr>
            <a:spLocks/>
          </p:cNvSpPr>
          <p:nvPr/>
        </p:nvSpPr>
        <p:spPr bwMode="auto">
          <a:xfrm>
            <a:off x="8243391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9" name="Freeform 124">
            <a:extLst>
              <a:ext uri="{FF2B5EF4-FFF2-40B4-BE49-F238E27FC236}">
                <a16:creationId xmlns:a16="http://schemas.microsoft.com/office/drawing/2014/main" id="{BC836CA9-5913-AF4A-B980-56ECDFD639F0}"/>
              </a:ext>
            </a:extLst>
          </p:cNvPr>
          <p:cNvSpPr>
            <a:spLocks/>
          </p:cNvSpPr>
          <p:nvPr/>
        </p:nvSpPr>
        <p:spPr bwMode="auto">
          <a:xfrm>
            <a:off x="8459415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0" name="Freeform 124">
            <a:extLst>
              <a:ext uri="{FF2B5EF4-FFF2-40B4-BE49-F238E27FC236}">
                <a16:creationId xmlns:a16="http://schemas.microsoft.com/office/drawing/2014/main" id="{11897414-07FB-254E-BCDA-D329722A2B07}"/>
              </a:ext>
            </a:extLst>
          </p:cNvPr>
          <p:cNvSpPr>
            <a:spLocks/>
          </p:cNvSpPr>
          <p:nvPr/>
        </p:nvSpPr>
        <p:spPr bwMode="auto">
          <a:xfrm>
            <a:off x="8675439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1" name="Freeform 124">
            <a:extLst>
              <a:ext uri="{FF2B5EF4-FFF2-40B4-BE49-F238E27FC236}">
                <a16:creationId xmlns:a16="http://schemas.microsoft.com/office/drawing/2014/main" id="{2816CE7B-8F44-C246-A367-4D782F448A68}"/>
              </a:ext>
            </a:extLst>
          </p:cNvPr>
          <p:cNvSpPr>
            <a:spLocks/>
          </p:cNvSpPr>
          <p:nvPr/>
        </p:nvSpPr>
        <p:spPr bwMode="auto">
          <a:xfrm>
            <a:off x="8891463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2" name="Freeform 124">
            <a:extLst>
              <a:ext uri="{FF2B5EF4-FFF2-40B4-BE49-F238E27FC236}">
                <a16:creationId xmlns:a16="http://schemas.microsoft.com/office/drawing/2014/main" id="{A61BA2F7-240B-D246-BCFB-74AF2F85C9C1}"/>
              </a:ext>
            </a:extLst>
          </p:cNvPr>
          <p:cNvSpPr>
            <a:spLocks/>
          </p:cNvSpPr>
          <p:nvPr/>
        </p:nvSpPr>
        <p:spPr bwMode="auto">
          <a:xfrm>
            <a:off x="5453054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3" name="Freeform 124">
            <a:extLst>
              <a:ext uri="{FF2B5EF4-FFF2-40B4-BE49-F238E27FC236}">
                <a16:creationId xmlns:a16="http://schemas.microsoft.com/office/drawing/2014/main" id="{BE9606BE-5447-E54A-B082-859AA0CCF9E1}"/>
              </a:ext>
            </a:extLst>
          </p:cNvPr>
          <p:cNvSpPr>
            <a:spLocks/>
          </p:cNvSpPr>
          <p:nvPr/>
        </p:nvSpPr>
        <p:spPr bwMode="auto">
          <a:xfrm>
            <a:off x="5669078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4" name="Freeform 124">
            <a:extLst>
              <a:ext uri="{FF2B5EF4-FFF2-40B4-BE49-F238E27FC236}">
                <a16:creationId xmlns:a16="http://schemas.microsoft.com/office/drawing/2014/main" id="{6A84629A-4593-0848-96B1-D985296CE37E}"/>
              </a:ext>
            </a:extLst>
          </p:cNvPr>
          <p:cNvSpPr>
            <a:spLocks/>
          </p:cNvSpPr>
          <p:nvPr/>
        </p:nvSpPr>
        <p:spPr bwMode="auto">
          <a:xfrm>
            <a:off x="5885102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5" name="Freeform 124">
            <a:extLst>
              <a:ext uri="{FF2B5EF4-FFF2-40B4-BE49-F238E27FC236}">
                <a16:creationId xmlns:a16="http://schemas.microsoft.com/office/drawing/2014/main" id="{355BA227-5259-B745-845F-2E7FE3C53222}"/>
              </a:ext>
            </a:extLst>
          </p:cNvPr>
          <p:cNvSpPr>
            <a:spLocks/>
          </p:cNvSpPr>
          <p:nvPr/>
        </p:nvSpPr>
        <p:spPr bwMode="auto">
          <a:xfrm>
            <a:off x="6101126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6" name="Freeform 124">
            <a:extLst>
              <a:ext uri="{FF2B5EF4-FFF2-40B4-BE49-F238E27FC236}">
                <a16:creationId xmlns:a16="http://schemas.microsoft.com/office/drawing/2014/main" id="{271157AF-8191-1343-8AD8-40D6F84BC628}"/>
              </a:ext>
            </a:extLst>
          </p:cNvPr>
          <p:cNvSpPr>
            <a:spLocks/>
          </p:cNvSpPr>
          <p:nvPr/>
        </p:nvSpPr>
        <p:spPr bwMode="auto">
          <a:xfrm>
            <a:off x="6361029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7" name="Freeform 124">
            <a:extLst>
              <a:ext uri="{FF2B5EF4-FFF2-40B4-BE49-F238E27FC236}">
                <a16:creationId xmlns:a16="http://schemas.microsoft.com/office/drawing/2014/main" id="{43681174-2E44-5142-8D56-DE450DB81C93}"/>
              </a:ext>
            </a:extLst>
          </p:cNvPr>
          <p:cNvSpPr>
            <a:spLocks/>
          </p:cNvSpPr>
          <p:nvPr/>
        </p:nvSpPr>
        <p:spPr bwMode="auto">
          <a:xfrm>
            <a:off x="6577053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8" name="Freeform 124">
            <a:extLst>
              <a:ext uri="{FF2B5EF4-FFF2-40B4-BE49-F238E27FC236}">
                <a16:creationId xmlns:a16="http://schemas.microsoft.com/office/drawing/2014/main" id="{A8F0C43D-09D4-AD45-B143-1655A52899BE}"/>
              </a:ext>
            </a:extLst>
          </p:cNvPr>
          <p:cNvSpPr>
            <a:spLocks/>
          </p:cNvSpPr>
          <p:nvPr/>
        </p:nvSpPr>
        <p:spPr bwMode="auto">
          <a:xfrm>
            <a:off x="6793077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9" name="Freeform 124">
            <a:extLst>
              <a:ext uri="{FF2B5EF4-FFF2-40B4-BE49-F238E27FC236}">
                <a16:creationId xmlns:a16="http://schemas.microsoft.com/office/drawing/2014/main" id="{0BB80821-8BE9-4A44-BFED-A76B575514E0}"/>
              </a:ext>
            </a:extLst>
          </p:cNvPr>
          <p:cNvSpPr>
            <a:spLocks/>
          </p:cNvSpPr>
          <p:nvPr/>
        </p:nvSpPr>
        <p:spPr bwMode="auto">
          <a:xfrm>
            <a:off x="7009101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0" name="Freeform 124">
            <a:extLst>
              <a:ext uri="{FF2B5EF4-FFF2-40B4-BE49-F238E27FC236}">
                <a16:creationId xmlns:a16="http://schemas.microsoft.com/office/drawing/2014/main" id="{7D3441B9-C11A-EC42-9EB1-2D58C630CD22}"/>
              </a:ext>
            </a:extLst>
          </p:cNvPr>
          <p:cNvSpPr>
            <a:spLocks/>
          </p:cNvSpPr>
          <p:nvPr/>
        </p:nvSpPr>
        <p:spPr bwMode="auto">
          <a:xfrm>
            <a:off x="7297133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1" name="Freeform 124">
            <a:extLst>
              <a:ext uri="{FF2B5EF4-FFF2-40B4-BE49-F238E27FC236}">
                <a16:creationId xmlns:a16="http://schemas.microsoft.com/office/drawing/2014/main" id="{A1992B7E-B069-284A-859B-9D56A913D7F9}"/>
              </a:ext>
            </a:extLst>
          </p:cNvPr>
          <p:cNvSpPr>
            <a:spLocks/>
          </p:cNvSpPr>
          <p:nvPr/>
        </p:nvSpPr>
        <p:spPr bwMode="auto">
          <a:xfrm>
            <a:off x="7513157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2" name="Freeform 124">
            <a:extLst>
              <a:ext uri="{FF2B5EF4-FFF2-40B4-BE49-F238E27FC236}">
                <a16:creationId xmlns:a16="http://schemas.microsoft.com/office/drawing/2014/main" id="{53230524-A346-DE48-A6D4-8097526108AB}"/>
              </a:ext>
            </a:extLst>
          </p:cNvPr>
          <p:cNvSpPr>
            <a:spLocks/>
          </p:cNvSpPr>
          <p:nvPr/>
        </p:nvSpPr>
        <p:spPr bwMode="auto">
          <a:xfrm>
            <a:off x="7729181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3" name="Freeform 124">
            <a:extLst>
              <a:ext uri="{FF2B5EF4-FFF2-40B4-BE49-F238E27FC236}">
                <a16:creationId xmlns:a16="http://schemas.microsoft.com/office/drawing/2014/main" id="{306B74CB-685F-7746-87D6-5236DB772657}"/>
              </a:ext>
            </a:extLst>
          </p:cNvPr>
          <p:cNvSpPr>
            <a:spLocks/>
          </p:cNvSpPr>
          <p:nvPr/>
        </p:nvSpPr>
        <p:spPr bwMode="auto">
          <a:xfrm>
            <a:off x="7945205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4" name="Freeform 124">
            <a:extLst>
              <a:ext uri="{FF2B5EF4-FFF2-40B4-BE49-F238E27FC236}">
                <a16:creationId xmlns:a16="http://schemas.microsoft.com/office/drawing/2014/main" id="{B8010C93-2C48-2F4F-BF5C-1BB05707C77E}"/>
              </a:ext>
            </a:extLst>
          </p:cNvPr>
          <p:cNvSpPr>
            <a:spLocks/>
          </p:cNvSpPr>
          <p:nvPr/>
        </p:nvSpPr>
        <p:spPr bwMode="auto">
          <a:xfrm>
            <a:off x="8232220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5" name="Freeform 124">
            <a:extLst>
              <a:ext uri="{FF2B5EF4-FFF2-40B4-BE49-F238E27FC236}">
                <a16:creationId xmlns:a16="http://schemas.microsoft.com/office/drawing/2014/main" id="{8FACC95F-8736-0547-8EC9-DF711DEAC887}"/>
              </a:ext>
            </a:extLst>
          </p:cNvPr>
          <p:cNvSpPr>
            <a:spLocks/>
          </p:cNvSpPr>
          <p:nvPr/>
        </p:nvSpPr>
        <p:spPr bwMode="auto">
          <a:xfrm>
            <a:off x="8448244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6" name="Freeform 124">
            <a:extLst>
              <a:ext uri="{FF2B5EF4-FFF2-40B4-BE49-F238E27FC236}">
                <a16:creationId xmlns:a16="http://schemas.microsoft.com/office/drawing/2014/main" id="{0D3044D1-C5C2-2B4C-BE97-9E3B3C4AEA41}"/>
              </a:ext>
            </a:extLst>
          </p:cNvPr>
          <p:cNvSpPr>
            <a:spLocks/>
          </p:cNvSpPr>
          <p:nvPr/>
        </p:nvSpPr>
        <p:spPr bwMode="auto">
          <a:xfrm>
            <a:off x="8664268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7" name="Freeform 124">
            <a:extLst>
              <a:ext uri="{FF2B5EF4-FFF2-40B4-BE49-F238E27FC236}">
                <a16:creationId xmlns:a16="http://schemas.microsoft.com/office/drawing/2014/main" id="{E09469F4-CBE2-1F41-9604-EA235B20B8BC}"/>
              </a:ext>
            </a:extLst>
          </p:cNvPr>
          <p:cNvSpPr>
            <a:spLocks/>
          </p:cNvSpPr>
          <p:nvPr/>
        </p:nvSpPr>
        <p:spPr bwMode="auto">
          <a:xfrm>
            <a:off x="8880292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8" name="Freeform 124">
            <a:extLst>
              <a:ext uri="{FF2B5EF4-FFF2-40B4-BE49-F238E27FC236}">
                <a16:creationId xmlns:a16="http://schemas.microsoft.com/office/drawing/2014/main" id="{AEC3A733-031E-434D-9722-52AC539959E1}"/>
              </a:ext>
            </a:extLst>
          </p:cNvPr>
          <p:cNvSpPr>
            <a:spLocks/>
          </p:cNvSpPr>
          <p:nvPr/>
        </p:nvSpPr>
        <p:spPr bwMode="auto">
          <a:xfrm>
            <a:off x="5464225" y="4462904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9" name="Freeform 124">
            <a:extLst>
              <a:ext uri="{FF2B5EF4-FFF2-40B4-BE49-F238E27FC236}">
                <a16:creationId xmlns:a16="http://schemas.microsoft.com/office/drawing/2014/main" id="{96325BAC-08BF-0A44-BBDF-7B0AFCD76CD2}"/>
              </a:ext>
            </a:extLst>
          </p:cNvPr>
          <p:cNvSpPr>
            <a:spLocks/>
          </p:cNvSpPr>
          <p:nvPr/>
        </p:nvSpPr>
        <p:spPr bwMode="auto">
          <a:xfrm>
            <a:off x="5680249" y="4462904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60" name="Freeform 124">
            <a:extLst>
              <a:ext uri="{FF2B5EF4-FFF2-40B4-BE49-F238E27FC236}">
                <a16:creationId xmlns:a16="http://schemas.microsoft.com/office/drawing/2014/main" id="{198B3B60-7ECE-A745-A5DC-82691CFB9A5E}"/>
              </a:ext>
            </a:extLst>
          </p:cNvPr>
          <p:cNvSpPr>
            <a:spLocks/>
          </p:cNvSpPr>
          <p:nvPr/>
        </p:nvSpPr>
        <p:spPr bwMode="auto">
          <a:xfrm>
            <a:off x="5896273" y="4462904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61" name="Freeform 124">
            <a:extLst>
              <a:ext uri="{FF2B5EF4-FFF2-40B4-BE49-F238E27FC236}">
                <a16:creationId xmlns:a16="http://schemas.microsoft.com/office/drawing/2014/main" id="{FA707615-9FAF-8541-8F23-063D2753E602}"/>
              </a:ext>
            </a:extLst>
          </p:cNvPr>
          <p:cNvSpPr>
            <a:spLocks/>
          </p:cNvSpPr>
          <p:nvPr/>
        </p:nvSpPr>
        <p:spPr bwMode="auto">
          <a:xfrm>
            <a:off x="6112297" y="4462904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62" name="Freeform 124">
            <a:extLst>
              <a:ext uri="{FF2B5EF4-FFF2-40B4-BE49-F238E27FC236}">
                <a16:creationId xmlns:a16="http://schemas.microsoft.com/office/drawing/2014/main" id="{DF529CDA-B7EA-5A4F-9008-2E697F4C8BA0}"/>
              </a:ext>
            </a:extLst>
          </p:cNvPr>
          <p:cNvSpPr>
            <a:spLocks/>
          </p:cNvSpPr>
          <p:nvPr/>
        </p:nvSpPr>
        <p:spPr bwMode="auto">
          <a:xfrm>
            <a:off x="6372200" y="4462904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63" name="Freeform 124">
            <a:extLst>
              <a:ext uri="{FF2B5EF4-FFF2-40B4-BE49-F238E27FC236}">
                <a16:creationId xmlns:a16="http://schemas.microsoft.com/office/drawing/2014/main" id="{576ED2C7-AD5A-554B-A865-52CD6DFD47A4}"/>
              </a:ext>
            </a:extLst>
          </p:cNvPr>
          <p:cNvSpPr>
            <a:spLocks/>
          </p:cNvSpPr>
          <p:nvPr/>
        </p:nvSpPr>
        <p:spPr bwMode="auto">
          <a:xfrm>
            <a:off x="6588224" y="4462904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64" name="Freeform 124">
            <a:extLst>
              <a:ext uri="{FF2B5EF4-FFF2-40B4-BE49-F238E27FC236}">
                <a16:creationId xmlns:a16="http://schemas.microsoft.com/office/drawing/2014/main" id="{7D96CA6E-4FD5-E14B-8164-CDD69CBBFCA5}"/>
              </a:ext>
            </a:extLst>
          </p:cNvPr>
          <p:cNvSpPr>
            <a:spLocks/>
          </p:cNvSpPr>
          <p:nvPr/>
        </p:nvSpPr>
        <p:spPr bwMode="auto">
          <a:xfrm>
            <a:off x="6804248" y="4462904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65" name="Freeform 124">
            <a:extLst>
              <a:ext uri="{FF2B5EF4-FFF2-40B4-BE49-F238E27FC236}">
                <a16:creationId xmlns:a16="http://schemas.microsoft.com/office/drawing/2014/main" id="{CAA6D2E6-4282-264B-9E97-8A66E3CA75BA}"/>
              </a:ext>
            </a:extLst>
          </p:cNvPr>
          <p:cNvSpPr>
            <a:spLocks/>
          </p:cNvSpPr>
          <p:nvPr/>
        </p:nvSpPr>
        <p:spPr bwMode="auto">
          <a:xfrm>
            <a:off x="7020272" y="4462904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66" name="Freeform 124">
            <a:extLst>
              <a:ext uri="{FF2B5EF4-FFF2-40B4-BE49-F238E27FC236}">
                <a16:creationId xmlns:a16="http://schemas.microsoft.com/office/drawing/2014/main" id="{9AB88244-BAF5-B740-85FC-E2DEE4DFB8BE}"/>
              </a:ext>
            </a:extLst>
          </p:cNvPr>
          <p:cNvSpPr>
            <a:spLocks/>
          </p:cNvSpPr>
          <p:nvPr/>
        </p:nvSpPr>
        <p:spPr bwMode="auto">
          <a:xfrm>
            <a:off x="7308304" y="4462904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67" name="Freeform 124">
            <a:extLst>
              <a:ext uri="{FF2B5EF4-FFF2-40B4-BE49-F238E27FC236}">
                <a16:creationId xmlns:a16="http://schemas.microsoft.com/office/drawing/2014/main" id="{45595A42-D8CA-FC4C-8F36-8F05A0C05245}"/>
              </a:ext>
            </a:extLst>
          </p:cNvPr>
          <p:cNvSpPr>
            <a:spLocks/>
          </p:cNvSpPr>
          <p:nvPr/>
        </p:nvSpPr>
        <p:spPr bwMode="auto">
          <a:xfrm>
            <a:off x="7524328" y="4462904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68" name="Freeform 124">
            <a:extLst>
              <a:ext uri="{FF2B5EF4-FFF2-40B4-BE49-F238E27FC236}">
                <a16:creationId xmlns:a16="http://schemas.microsoft.com/office/drawing/2014/main" id="{8D75C9D7-5FF2-2F48-9E82-BADF302BA272}"/>
              </a:ext>
            </a:extLst>
          </p:cNvPr>
          <p:cNvSpPr>
            <a:spLocks/>
          </p:cNvSpPr>
          <p:nvPr/>
        </p:nvSpPr>
        <p:spPr bwMode="auto">
          <a:xfrm>
            <a:off x="7740352" y="4462904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69" name="Freeform 124">
            <a:extLst>
              <a:ext uri="{FF2B5EF4-FFF2-40B4-BE49-F238E27FC236}">
                <a16:creationId xmlns:a16="http://schemas.microsoft.com/office/drawing/2014/main" id="{94CC2DB9-0A2B-A245-B68A-54B3BDB4B776}"/>
              </a:ext>
            </a:extLst>
          </p:cNvPr>
          <p:cNvSpPr>
            <a:spLocks/>
          </p:cNvSpPr>
          <p:nvPr/>
        </p:nvSpPr>
        <p:spPr bwMode="auto">
          <a:xfrm>
            <a:off x="7956376" y="4462904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70" name="Freeform 124">
            <a:extLst>
              <a:ext uri="{FF2B5EF4-FFF2-40B4-BE49-F238E27FC236}">
                <a16:creationId xmlns:a16="http://schemas.microsoft.com/office/drawing/2014/main" id="{4CFEAB58-5852-2245-BAD4-7580BA154E9D}"/>
              </a:ext>
            </a:extLst>
          </p:cNvPr>
          <p:cNvSpPr>
            <a:spLocks/>
          </p:cNvSpPr>
          <p:nvPr/>
        </p:nvSpPr>
        <p:spPr bwMode="auto">
          <a:xfrm>
            <a:off x="8243391" y="4462904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71" name="Freeform 124">
            <a:extLst>
              <a:ext uri="{FF2B5EF4-FFF2-40B4-BE49-F238E27FC236}">
                <a16:creationId xmlns:a16="http://schemas.microsoft.com/office/drawing/2014/main" id="{1C6C71C5-206A-6D44-AC62-0598FA3E92EB}"/>
              </a:ext>
            </a:extLst>
          </p:cNvPr>
          <p:cNvSpPr>
            <a:spLocks/>
          </p:cNvSpPr>
          <p:nvPr/>
        </p:nvSpPr>
        <p:spPr bwMode="auto">
          <a:xfrm>
            <a:off x="8459415" y="4462904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72" name="Freeform 124">
            <a:extLst>
              <a:ext uri="{FF2B5EF4-FFF2-40B4-BE49-F238E27FC236}">
                <a16:creationId xmlns:a16="http://schemas.microsoft.com/office/drawing/2014/main" id="{2F4A6805-747C-EB45-AA44-05B0BA3A5049}"/>
              </a:ext>
            </a:extLst>
          </p:cNvPr>
          <p:cNvSpPr>
            <a:spLocks/>
          </p:cNvSpPr>
          <p:nvPr/>
        </p:nvSpPr>
        <p:spPr bwMode="auto">
          <a:xfrm>
            <a:off x="8675439" y="4462904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73" name="Freeform 124">
            <a:extLst>
              <a:ext uri="{FF2B5EF4-FFF2-40B4-BE49-F238E27FC236}">
                <a16:creationId xmlns:a16="http://schemas.microsoft.com/office/drawing/2014/main" id="{99B6DAA5-218F-AF40-AF2E-170453D87095}"/>
              </a:ext>
            </a:extLst>
          </p:cNvPr>
          <p:cNvSpPr>
            <a:spLocks/>
          </p:cNvSpPr>
          <p:nvPr/>
        </p:nvSpPr>
        <p:spPr bwMode="auto">
          <a:xfrm>
            <a:off x="8891463" y="4462904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7465758-9FFE-984D-97FA-F7DC3DDB1E54}"/>
              </a:ext>
            </a:extLst>
          </p:cNvPr>
          <p:cNvSpPr txBox="1"/>
          <p:nvPr/>
        </p:nvSpPr>
        <p:spPr>
          <a:xfrm>
            <a:off x="4076381" y="4555849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 pitchFamily="2" charset="0"/>
              </a:rPr>
              <a:t>stride = 1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50E8425-C9E7-3F47-A06D-4898F9E82DD7}"/>
              </a:ext>
            </a:extLst>
          </p:cNvPr>
          <p:cNvSpPr txBox="1"/>
          <p:nvPr/>
        </p:nvSpPr>
        <p:spPr>
          <a:xfrm>
            <a:off x="4079855" y="5223266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 pitchFamily="2" charset="0"/>
              </a:rPr>
              <a:t>stride = 2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95FF75A-9755-8A41-ABAC-579A91B4BC01}"/>
              </a:ext>
            </a:extLst>
          </p:cNvPr>
          <p:cNvSpPr txBox="1"/>
          <p:nvPr/>
        </p:nvSpPr>
        <p:spPr>
          <a:xfrm>
            <a:off x="4079855" y="5916625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 pitchFamily="2" charset="0"/>
              </a:rPr>
              <a:t>stride = 4</a:t>
            </a:r>
          </a:p>
        </p:txBody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id="{1535C9E2-15FE-234C-B68C-7308C65983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1185" y="4163637"/>
            <a:ext cx="3751670" cy="234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7D1AEFC-753B-764F-80EE-0252960E6BDD}"/>
              </a:ext>
            </a:extLst>
          </p:cNvPr>
          <p:cNvSpPr txBox="1"/>
          <p:nvPr/>
        </p:nvSpPr>
        <p:spPr>
          <a:xfrm>
            <a:off x="533477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0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4CED2E71-B851-0441-AE97-2AED386B8295}"/>
              </a:ext>
            </a:extLst>
          </p:cNvPr>
          <p:cNvSpPr txBox="1"/>
          <p:nvPr/>
        </p:nvSpPr>
        <p:spPr>
          <a:xfrm>
            <a:off x="629362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1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A9261BE1-155E-CD40-A144-BCC9DBE4B0BB}"/>
              </a:ext>
            </a:extLst>
          </p:cNvPr>
          <p:cNvSpPr txBox="1"/>
          <p:nvPr/>
        </p:nvSpPr>
        <p:spPr>
          <a:xfrm>
            <a:off x="720167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2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C4BDB66-90B6-1D42-BC32-646F6ED7DD64}"/>
              </a:ext>
            </a:extLst>
          </p:cNvPr>
          <p:cNvSpPr txBox="1"/>
          <p:nvPr/>
        </p:nvSpPr>
        <p:spPr>
          <a:xfrm>
            <a:off x="816052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3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72007B5-2003-FF4D-B168-FD6388068EA4}"/>
              </a:ext>
            </a:extLst>
          </p:cNvPr>
          <p:cNvSpPr txBox="1"/>
          <p:nvPr/>
        </p:nvSpPr>
        <p:spPr>
          <a:xfrm>
            <a:off x="323528" y="5085184"/>
            <a:ext cx="31770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How to avoid the</a:t>
            </a:r>
          </a:p>
          <a:p>
            <a:r>
              <a:rPr lang="en-US" sz="2400" dirty="0">
                <a:solidFill>
                  <a:srgbClr val="FF0000"/>
                </a:solidFill>
              </a:rPr>
              <a:t>warp underutilization?</a:t>
            </a:r>
          </a:p>
        </p:txBody>
      </p:sp>
    </p:spTree>
    <p:extLst>
      <p:ext uri="{BB962C8B-B14F-4D97-AF65-F5344CB8AC3E}">
        <p14:creationId xmlns:p14="http://schemas.microsoft.com/office/powerpoint/2010/main" val="152430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22" grpId="0" animBg="1"/>
      <p:bldP spid="78" grpId="0" animBg="1"/>
      <p:bldP spid="79" grpId="0" animBg="1"/>
      <p:bldP spid="80" grpId="0" animBg="1"/>
      <p:bldP spid="81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Atomic Units near L2 with Local Buffer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L2 is divided into partition units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D4BC6CA4-B47E-2542-A97D-189A4CB037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423113"/>
            <a:ext cx="823602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200" dirty="0"/>
              <a:t>Glasco et al., "Cache-based Control of Atomic Operations in Conjunction with an External ALU Block," US8135926B1</a:t>
            </a:r>
            <a:endParaRPr kumimoji="0" lang="en-US" altLang="ja-JP" sz="1200" b="0" i="0" u="none" strike="noStrike" kern="1200" cap="none" spc="0" normalizeH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441B75-AFA8-2A49-8E5A-D0CF19042B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8" y="1656184"/>
            <a:ext cx="3006424" cy="44371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3EE1180-699A-1E41-B7ED-EB64CCCEE5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3393" y="2532943"/>
            <a:ext cx="2198667" cy="23681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058D9CA-10E9-E143-A6A9-08E139676A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2595" y="1844824"/>
            <a:ext cx="3585909" cy="410028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A4D2397-D6CD-DF4A-BB9A-CB9F41D810B3}"/>
              </a:ext>
            </a:extLst>
          </p:cNvPr>
          <p:cNvSpPr/>
          <p:nvPr/>
        </p:nvSpPr>
        <p:spPr>
          <a:xfrm>
            <a:off x="2424332" y="3973448"/>
            <a:ext cx="384517" cy="323557"/>
          </a:xfrm>
          <a:prstGeom prst="rect">
            <a:avLst/>
          </a:prstGeom>
          <a:solidFill>
            <a:srgbClr val="FFD14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50A5EE4-156D-1C42-8D38-756E6422F60C}"/>
              </a:ext>
            </a:extLst>
          </p:cNvPr>
          <p:cNvSpPr/>
          <p:nvPr/>
        </p:nvSpPr>
        <p:spPr>
          <a:xfrm>
            <a:off x="1854591" y="3971104"/>
            <a:ext cx="384517" cy="323557"/>
          </a:xfrm>
          <a:prstGeom prst="rect">
            <a:avLst/>
          </a:prstGeom>
          <a:solidFill>
            <a:srgbClr val="FFD14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AFDCD51-3266-B144-85F8-50F3F7574E76}"/>
              </a:ext>
            </a:extLst>
          </p:cNvPr>
          <p:cNvSpPr/>
          <p:nvPr/>
        </p:nvSpPr>
        <p:spPr>
          <a:xfrm>
            <a:off x="1399735" y="3975793"/>
            <a:ext cx="384517" cy="323557"/>
          </a:xfrm>
          <a:prstGeom prst="rect">
            <a:avLst/>
          </a:prstGeom>
          <a:solidFill>
            <a:srgbClr val="FFD14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EEA3C30-A276-A745-A296-1CF8C17072FD}"/>
              </a:ext>
            </a:extLst>
          </p:cNvPr>
          <p:cNvSpPr/>
          <p:nvPr/>
        </p:nvSpPr>
        <p:spPr>
          <a:xfrm>
            <a:off x="3426231" y="2992263"/>
            <a:ext cx="1944216" cy="1368152"/>
          </a:xfrm>
          <a:prstGeom prst="rect">
            <a:avLst/>
          </a:prstGeom>
          <a:solidFill>
            <a:srgbClr val="FFD14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87E0718-3078-144E-AF4D-8B961D729BA8}"/>
              </a:ext>
            </a:extLst>
          </p:cNvPr>
          <p:cNvSpPr/>
          <p:nvPr/>
        </p:nvSpPr>
        <p:spPr>
          <a:xfrm>
            <a:off x="6068612" y="2028626"/>
            <a:ext cx="2564261" cy="3614188"/>
          </a:xfrm>
          <a:prstGeom prst="rect">
            <a:avLst/>
          </a:prstGeom>
          <a:solidFill>
            <a:srgbClr val="FFD147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0D5A201-52FB-4743-8C57-85C88FC0D4B5}"/>
              </a:ext>
            </a:extLst>
          </p:cNvPr>
          <p:cNvSpPr/>
          <p:nvPr/>
        </p:nvSpPr>
        <p:spPr>
          <a:xfrm>
            <a:off x="4478964" y="3782398"/>
            <a:ext cx="472864" cy="359862"/>
          </a:xfrm>
          <a:prstGeom prst="rect">
            <a:avLst/>
          </a:prstGeom>
          <a:solidFill>
            <a:srgbClr val="00B0F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43E91FA-F62E-7D44-927A-4C0A0E692275}"/>
              </a:ext>
            </a:extLst>
          </p:cNvPr>
          <p:cNvSpPr/>
          <p:nvPr/>
        </p:nvSpPr>
        <p:spPr>
          <a:xfrm>
            <a:off x="3960803" y="3315819"/>
            <a:ext cx="897239" cy="244977"/>
          </a:xfrm>
          <a:prstGeom prst="rect">
            <a:avLst/>
          </a:prstGeom>
          <a:solidFill>
            <a:srgbClr val="C0000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2B5026F-EB6E-0A46-AD59-4C8B0AD27297}"/>
              </a:ext>
            </a:extLst>
          </p:cNvPr>
          <p:cNvSpPr/>
          <p:nvPr/>
        </p:nvSpPr>
        <p:spPr>
          <a:xfrm>
            <a:off x="6185843" y="3805843"/>
            <a:ext cx="2273529" cy="1560307"/>
          </a:xfrm>
          <a:prstGeom prst="rect">
            <a:avLst/>
          </a:prstGeom>
          <a:solidFill>
            <a:srgbClr val="C0000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142EE28-C7FB-D34E-9F25-9DC77AE81B9C}"/>
              </a:ext>
            </a:extLst>
          </p:cNvPr>
          <p:cNvSpPr/>
          <p:nvPr/>
        </p:nvSpPr>
        <p:spPr>
          <a:xfrm>
            <a:off x="6464852" y="2317013"/>
            <a:ext cx="1900735" cy="1271918"/>
          </a:xfrm>
          <a:prstGeom prst="rect">
            <a:avLst/>
          </a:prstGeom>
          <a:solidFill>
            <a:srgbClr val="00B0F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7CC9D02-8CFC-5346-8535-D87862067063}"/>
              </a:ext>
            </a:extLst>
          </p:cNvPr>
          <p:cNvSpPr/>
          <p:nvPr/>
        </p:nvSpPr>
        <p:spPr>
          <a:xfrm>
            <a:off x="7304226" y="3189210"/>
            <a:ext cx="428316" cy="235598"/>
          </a:xfrm>
          <a:prstGeom prst="rect">
            <a:avLst/>
          </a:prstGeom>
          <a:solidFill>
            <a:srgbClr val="92D050">
              <a:alpha val="34902"/>
            </a:srgb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DC09585-A554-394C-831B-574CF7A177F3}"/>
              </a:ext>
            </a:extLst>
          </p:cNvPr>
          <p:cNvSpPr txBox="1"/>
          <p:nvPr/>
        </p:nvSpPr>
        <p:spPr>
          <a:xfrm>
            <a:off x="7106463" y="3390679"/>
            <a:ext cx="8499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 buffer</a:t>
            </a:r>
          </a:p>
        </p:txBody>
      </p:sp>
      <p:sp>
        <p:nvSpPr>
          <p:cNvPr id="25" name="Trapezoid 24">
            <a:extLst>
              <a:ext uri="{FF2B5EF4-FFF2-40B4-BE49-F238E27FC236}">
                <a16:creationId xmlns:a16="http://schemas.microsoft.com/office/drawing/2014/main" id="{8491BA09-E0F6-5C42-8F07-03C1C60597C9}"/>
              </a:ext>
            </a:extLst>
          </p:cNvPr>
          <p:cNvSpPr/>
          <p:nvPr/>
        </p:nvSpPr>
        <p:spPr>
          <a:xfrm rot="5400000">
            <a:off x="7609047" y="2733918"/>
            <a:ext cx="609829" cy="115460"/>
          </a:xfrm>
          <a:prstGeom prst="trapezoid">
            <a:avLst>
              <a:gd name="adj" fmla="val 81859"/>
            </a:avLst>
          </a:prstGeom>
          <a:solidFill>
            <a:srgbClr val="00206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7082713-6276-7549-B499-ECC7795CFA87}"/>
              </a:ext>
            </a:extLst>
          </p:cNvPr>
          <p:cNvSpPr txBox="1"/>
          <p:nvPr/>
        </p:nvSpPr>
        <p:spPr>
          <a:xfrm>
            <a:off x="7785611" y="2318683"/>
            <a:ext cx="4331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ALU</a:t>
            </a:r>
          </a:p>
        </p:txBody>
      </p:sp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F23627A1-12BC-2945-B79F-688DB61007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90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1" grpId="0" animBg="1"/>
      <p:bldP spid="23" grpId="0"/>
      <p:bldP spid="25" grpId="0" animBg="1"/>
      <p:bldP spid="26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Scatter vs. Gather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00600"/>
          </a:xfrm>
        </p:spPr>
        <p:txBody>
          <a:bodyPr>
            <a:normAutofit/>
          </a:bodyPr>
          <a:lstStyle/>
          <a:p>
            <a:r>
              <a:rPr lang="en-US" dirty="0"/>
              <a:t>Scatter assigns input elements</a:t>
            </a:r>
          </a:p>
          <a:p>
            <a:r>
              <a:rPr lang="en-US" dirty="0"/>
              <a:t>Gather assigns output elements</a:t>
            </a:r>
          </a:p>
        </p:txBody>
      </p:sp>
      <p:pic>
        <p:nvPicPr>
          <p:cNvPr id="8" name="Imagen 7" descr="Intro_scattergather.ep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000" y="2492896"/>
            <a:ext cx="8352000" cy="2891077"/>
          </a:xfrm>
          <a:prstGeom prst="rect">
            <a:avLst/>
          </a:prstGeom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C59520CE-5C49-0C40-B632-348ADA71197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53442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Scatter vs. Gather: Example Codes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739573" y="908720"/>
            <a:ext cx="7715574" cy="544764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__global__ void </a:t>
            </a:r>
            <a:r>
              <a:rPr lang="en-US" sz="1200" b="1" dirty="0">
                <a:latin typeface="Courier"/>
                <a:cs typeface="Courier"/>
              </a:rPr>
              <a:t>s2g_gpu_scatter_kernel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latin typeface="Courier"/>
                <a:cs typeface="Courier"/>
              </a:rPr>
              <a:t>* in,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latin typeface="Courier"/>
                <a:cs typeface="Courier"/>
              </a:rPr>
              <a:t>* out,</a:t>
            </a:r>
          </a:p>
          <a:p>
            <a:r>
              <a:rPr lang="en-US" sz="1200" dirty="0">
                <a:latin typeface="Courier"/>
                <a:cs typeface="Courier"/>
              </a:rPr>
              <a:t>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200" dirty="0" err="1">
                <a:latin typeface="Courier"/>
                <a:cs typeface="Courier"/>
              </a:rPr>
              <a:t>num_in</a:t>
            </a:r>
            <a:r>
              <a:rPr lang="en-US" sz="1200" dirty="0">
                <a:latin typeface="Courier"/>
                <a:cs typeface="Courier"/>
              </a:rPr>
              <a:t>,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200" dirty="0" err="1">
                <a:latin typeface="Courier"/>
                <a:cs typeface="Courier"/>
              </a:rPr>
              <a:t>num_out</a:t>
            </a:r>
            <a:r>
              <a:rPr lang="en-US" sz="1200" dirty="0">
                <a:latin typeface="Courier"/>
                <a:cs typeface="Courier"/>
              </a:rPr>
              <a:t>) {</a:t>
            </a:r>
          </a:p>
          <a:p>
            <a:endParaRPr lang="en-U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200" dirty="0" err="1">
                <a:latin typeface="Courier"/>
                <a:cs typeface="Courier"/>
              </a:rPr>
              <a:t>inIdx</a:t>
            </a:r>
            <a:r>
              <a:rPr lang="en-US" sz="1200" dirty="0">
                <a:latin typeface="Courier"/>
                <a:cs typeface="Courier"/>
              </a:rPr>
              <a:t> = </a:t>
            </a:r>
            <a:r>
              <a:rPr lang="en-US" sz="1200" dirty="0" err="1">
                <a:latin typeface="Courier"/>
                <a:cs typeface="Courier"/>
              </a:rPr>
              <a:t>blockIdx.x</a:t>
            </a:r>
            <a:r>
              <a:rPr lang="en-US" sz="1200" dirty="0">
                <a:latin typeface="Courier"/>
                <a:cs typeface="Courier"/>
              </a:rPr>
              <a:t>*</a:t>
            </a:r>
            <a:r>
              <a:rPr lang="en-US" sz="1200" dirty="0" err="1">
                <a:latin typeface="Courier"/>
                <a:cs typeface="Courier"/>
              </a:rPr>
              <a:t>blockDim.x</a:t>
            </a:r>
            <a:r>
              <a:rPr lang="en-US" sz="1200" dirty="0">
                <a:latin typeface="Courier"/>
                <a:cs typeface="Courier"/>
              </a:rPr>
              <a:t> + </a:t>
            </a:r>
            <a:r>
              <a:rPr lang="en-US" sz="1200" dirty="0" err="1">
                <a:latin typeface="Courier"/>
                <a:cs typeface="Courier"/>
              </a:rPr>
              <a:t>threadIdx.x</a:t>
            </a:r>
            <a:r>
              <a:rPr lang="en-US" sz="1200" dirty="0">
                <a:latin typeface="Courier"/>
                <a:cs typeface="Courier"/>
              </a:rPr>
              <a:t>;</a:t>
            </a:r>
          </a:p>
          <a:p>
            <a:endParaRPr lang="en-U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    </a:t>
            </a:r>
            <a:r>
              <a:rPr lang="en-US" sz="1200" dirty="0">
                <a:solidFill>
                  <a:srgbClr val="CC9900"/>
                </a:solidFill>
                <a:latin typeface="Courier"/>
                <a:cs typeface="Courier"/>
              </a:rPr>
              <a:t>if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 err="1">
                <a:latin typeface="Courier"/>
                <a:cs typeface="Courier"/>
              </a:rPr>
              <a:t>inIdx</a:t>
            </a:r>
            <a:r>
              <a:rPr lang="en-US" sz="1200" dirty="0">
                <a:latin typeface="Courier"/>
                <a:cs typeface="Courier"/>
              </a:rPr>
              <a:t> &lt; </a:t>
            </a:r>
            <a:r>
              <a:rPr lang="en-US" sz="1200" dirty="0" err="1">
                <a:latin typeface="Courier"/>
                <a:cs typeface="Courier"/>
              </a:rPr>
              <a:t>num_in</a:t>
            </a:r>
            <a:r>
              <a:rPr lang="en-US" sz="1200" dirty="0">
                <a:latin typeface="Courier"/>
                <a:cs typeface="Courier"/>
              </a:rPr>
              <a:t>) {</a:t>
            </a:r>
          </a:p>
          <a:p>
            <a:r>
              <a:rPr lang="en-US" sz="1200" dirty="0">
                <a:latin typeface="Courier"/>
                <a:cs typeface="Courier"/>
              </a:rPr>
              <a:t>    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int </a:t>
            </a:r>
            <a:r>
              <a:rPr lang="en-US" sz="1200" dirty="0">
                <a:latin typeface="Courier"/>
                <a:cs typeface="Courier"/>
              </a:rPr>
              <a:t>intermediate = </a:t>
            </a:r>
            <a:r>
              <a:rPr lang="en-US" sz="1200" dirty="0" err="1">
                <a:latin typeface="Courier"/>
                <a:cs typeface="Courier"/>
              </a:rPr>
              <a:t>outInvariant</a:t>
            </a:r>
            <a:r>
              <a:rPr lang="en-US" sz="1200" dirty="0">
                <a:latin typeface="Courier"/>
                <a:cs typeface="Courier"/>
              </a:rPr>
              <a:t>(in[</a:t>
            </a:r>
            <a:r>
              <a:rPr lang="en-US" sz="1200" dirty="0" err="1">
                <a:latin typeface="Courier"/>
                <a:cs typeface="Courier"/>
              </a:rPr>
              <a:t>inIdx</a:t>
            </a:r>
            <a:r>
              <a:rPr lang="en-US" sz="1200" dirty="0">
                <a:latin typeface="Courier"/>
                <a:cs typeface="Courier"/>
              </a:rPr>
              <a:t>]);</a:t>
            </a:r>
          </a:p>
          <a:p>
            <a:r>
              <a:rPr lang="en-US" sz="1200" dirty="0">
                <a:latin typeface="Courier"/>
                <a:cs typeface="Courier"/>
              </a:rPr>
              <a:t>        for(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200" dirty="0" err="1">
                <a:latin typeface="Courier"/>
                <a:cs typeface="Courier"/>
              </a:rPr>
              <a:t>outIdx</a:t>
            </a:r>
            <a:r>
              <a:rPr lang="en-US" sz="1200" dirty="0">
                <a:latin typeface="Courier"/>
                <a:cs typeface="Courier"/>
              </a:rPr>
              <a:t> = 0; </a:t>
            </a:r>
            <a:r>
              <a:rPr lang="en-US" sz="1200" dirty="0" err="1">
                <a:latin typeface="Courier"/>
                <a:cs typeface="Courier"/>
              </a:rPr>
              <a:t>outIdx</a:t>
            </a:r>
            <a:r>
              <a:rPr lang="en-US" sz="1200" dirty="0">
                <a:latin typeface="Courier"/>
                <a:cs typeface="Courier"/>
              </a:rPr>
              <a:t> &lt; </a:t>
            </a:r>
            <a:r>
              <a:rPr lang="en-US" sz="1200" dirty="0" err="1">
                <a:latin typeface="Courier"/>
                <a:cs typeface="Courier"/>
              </a:rPr>
              <a:t>num_out</a:t>
            </a:r>
            <a:r>
              <a:rPr lang="en-US" sz="1200" dirty="0">
                <a:latin typeface="Courier"/>
                <a:cs typeface="Courier"/>
              </a:rPr>
              <a:t>; ++</a:t>
            </a:r>
            <a:r>
              <a:rPr lang="en-US" sz="1200" dirty="0" err="1">
                <a:latin typeface="Courier"/>
                <a:cs typeface="Courier"/>
              </a:rPr>
              <a:t>outIdx</a:t>
            </a:r>
            <a:r>
              <a:rPr lang="en-US" sz="1200" dirty="0">
                <a:latin typeface="Courier"/>
                <a:cs typeface="Courier"/>
              </a:rPr>
              <a:t>) {</a:t>
            </a:r>
          </a:p>
          <a:p>
            <a:r>
              <a:rPr lang="en-US" sz="1200" dirty="0">
                <a:latin typeface="Courier"/>
                <a:cs typeface="Courier"/>
              </a:rPr>
              <a:t>            </a:t>
            </a:r>
            <a:r>
              <a:rPr lang="en-US" sz="1200" b="1" dirty="0" err="1">
                <a:latin typeface="Courier"/>
                <a:cs typeface="Courier"/>
              </a:rPr>
              <a:t>atomicAdd</a:t>
            </a:r>
            <a:r>
              <a:rPr lang="en-US" sz="1200" dirty="0">
                <a:latin typeface="Courier"/>
                <a:cs typeface="Courier"/>
              </a:rPr>
              <a:t>(&amp;(out[</a:t>
            </a:r>
            <a:r>
              <a:rPr lang="en-US" sz="1200" dirty="0" err="1">
                <a:latin typeface="Courier"/>
                <a:cs typeface="Courier"/>
              </a:rPr>
              <a:t>outIdx</a:t>
            </a:r>
            <a:r>
              <a:rPr lang="en-US" sz="1200" dirty="0">
                <a:latin typeface="Courier"/>
                <a:cs typeface="Courier"/>
              </a:rPr>
              <a:t>]), </a:t>
            </a:r>
            <a:r>
              <a:rPr lang="en-US" sz="1200" dirty="0" err="1">
                <a:latin typeface="Courier"/>
                <a:cs typeface="Courier"/>
              </a:rPr>
              <a:t>outDependent</a:t>
            </a:r>
            <a:r>
              <a:rPr lang="en-US" sz="1200" dirty="0">
                <a:latin typeface="Courier"/>
                <a:cs typeface="Courier"/>
              </a:rPr>
              <a:t>(intermediate, </a:t>
            </a:r>
            <a:r>
              <a:rPr lang="en-US" sz="1200" dirty="0" err="1">
                <a:latin typeface="Courier"/>
                <a:cs typeface="Courier"/>
              </a:rPr>
              <a:t>inIdx</a:t>
            </a:r>
            <a:r>
              <a:rPr lang="en-US" sz="1200" dirty="0">
                <a:latin typeface="Courier"/>
                <a:cs typeface="Courier"/>
              </a:rPr>
              <a:t>, </a:t>
            </a:r>
            <a:r>
              <a:rPr lang="en-US" sz="1200" dirty="0" err="1">
                <a:latin typeface="Courier"/>
                <a:cs typeface="Courier"/>
              </a:rPr>
              <a:t>outIdx</a:t>
            </a:r>
            <a:r>
              <a:rPr lang="en-US" sz="1200" dirty="0">
                <a:latin typeface="Courier"/>
                <a:cs typeface="Courier"/>
              </a:rPr>
              <a:t>));</a:t>
            </a:r>
          </a:p>
          <a:p>
            <a:r>
              <a:rPr lang="en-US" sz="1200" dirty="0">
                <a:latin typeface="Courier"/>
                <a:cs typeface="Courier"/>
              </a:rPr>
              <a:t>        }</a:t>
            </a:r>
          </a:p>
          <a:p>
            <a:r>
              <a:rPr lang="en-US" sz="1200" dirty="0">
                <a:latin typeface="Courier"/>
                <a:cs typeface="Courier"/>
              </a:rPr>
              <a:t>    }</a:t>
            </a:r>
          </a:p>
          <a:p>
            <a:r>
              <a:rPr lang="en-US" sz="1200" dirty="0">
                <a:latin typeface="Courier"/>
                <a:cs typeface="Courier"/>
              </a:rPr>
              <a:t>}</a:t>
            </a:r>
          </a:p>
          <a:p>
            <a:endParaRPr lang="en-US" sz="1200" dirty="0">
              <a:latin typeface="Courier"/>
              <a:cs typeface="Courier"/>
            </a:endParaRPr>
          </a:p>
          <a:p>
            <a:endParaRPr lang="en-US" sz="1200" dirty="0">
              <a:latin typeface="Courier"/>
              <a:cs typeface="Courier"/>
            </a:endParaRPr>
          </a:p>
          <a:p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__global__ void </a:t>
            </a:r>
            <a:r>
              <a:rPr lang="en-US" sz="1200" b="1" dirty="0">
                <a:latin typeface="Courier"/>
                <a:cs typeface="Courier"/>
              </a:rPr>
              <a:t>s2g_gpu_gather_kernel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latin typeface="Courier"/>
                <a:cs typeface="Courier"/>
              </a:rPr>
              <a:t>* in,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latin typeface="Courier"/>
                <a:cs typeface="Courier"/>
              </a:rPr>
              <a:t>* out,</a:t>
            </a:r>
          </a:p>
          <a:p>
            <a:r>
              <a:rPr lang="en-US" sz="1200" dirty="0">
                <a:latin typeface="Courier"/>
                <a:cs typeface="Courier"/>
              </a:rPr>
              <a:t>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200" dirty="0" err="1">
                <a:latin typeface="Courier"/>
                <a:cs typeface="Courier"/>
              </a:rPr>
              <a:t>num_in</a:t>
            </a:r>
            <a:r>
              <a:rPr lang="en-US" sz="1200" dirty="0">
                <a:latin typeface="Courier"/>
                <a:cs typeface="Courier"/>
              </a:rPr>
              <a:t>,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200" dirty="0" err="1">
                <a:latin typeface="Courier"/>
                <a:cs typeface="Courier"/>
              </a:rPr>
              <a:t>num_out</a:t>
            </a:r>
            <a:r>
              <a:rPr lang="en-US" sz="1200" dirty="0">
                <a:latin typeface="Courier"/>
                <a:cs typeface="Courier"/>
              </a:rPr>
              <a:t>) {</a:t>
            </a:r>
          </a:p>
          <a:p>
            <a:endParaRPr lang="en-U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200" dirty="0" err="1">
                <a:latin typeface="Courier"/>
                <a:cs typeface="Courier"/>
              </a:rPr>
              <a:t>outIdx</a:t>
            </a:r>
            <a:r>
              <a:rPr lang="en-US" sz="1200" dirty="0">
                <a:latin typeface="Courier"/>
                <a:cs typeface="Courier"/>
              </a:rPr>
              <a:t> = </a:t>
            </a:r>
            <a:r>
              <a:rPr lang="en-US" sz="1200" dirty="0" err="1">
                <a:latin typeface="Courier"/>
                <a:cs typeface="Courier"/>
              </a:rPr>
              <a:t>blockIdx.x</a:t>
            </a:r>
            <a:r>
              <a:rPr lang="en-US" sz="1200" dirty="0">
                <a:latin typeface="Courier"/>
                <a:cs typeface="Courier"/>
              </a:rPr>
              <a:t>*</a:t>
            </a:r>
            <a:r>
              <a:rPr lang="en-US" sz="1200" dirty="0" err="1">
                <a:latin typeface="Courier"/>
                <a:cs typeface="Courier"/>
              </a:rPr>
              <a:t>blockDim.x</a:t>
            </a:r>
            <a:r>
              <a:rPr lang="en-US" sz="1200" dirty="0">
                <a:latin typeface="Courier"/>
                <a:cs typeface="Courier"/>
              </a:rPr>
              <a:t> + </a:t>
            </a:r>
            <a:r>
              <a:rPr lang="en-US" sz="1200" dirty="0" err="1">
                <a:latin typeface="Courier"/>
                <a:cs typeface="Courier"/>
              </a:rPr>
              <a:t>threadIdx.x</a:t>
            </a:r>
            <a:r>
              <a:rPr lang="en-US" sz="1200" dirty="0">
                <a:latin typeface="Courier"/>
                <a:cs typeface="Courier"/>
              </a:rPr>
              <a:t>;</a:t>
            </a:r>
          </a:p>
          <a:p>
            <a:endParaRPr lang="en-US" sz="1200" dirty="0">
              <a:latin typeface="Courier"/>
              <a:cs typeface="Courier"/>
            </a:endParaRPr>
          </a:p>
          <a:p>
            <a:r>
              <a:rPr lang="en-US" sz="1200" dirty="0">
                <a:latin typeface="Courier"/>
                <a:cs typeface="Courier"/>
              </a:rPr>
              <a:t>    </a:t>
            </a:r>
            <a:r>
              <a:rPr lang="en-US" sz="1200" dirty="0">
                <a:solidFill>
                  <a:srgbClr val="CC9900"/>
                </a:solidFill>
                <a:latin typeface="Courier"/>
                <a:cs typeface="Courier"/>
              </a:rPr>
              <a:t>if</a:t>
            </a:r>
            <a:r>
              <a:rPr lang="en-US" sz="1200" dirty="0">
                <a:latin typeface="Courier"/>
                <a:cs typeface="Courier"/>
              </a:rPr>
              <a:t>(</a:t>
            </a:r>
            <a:r>
              <a:rPr lang="en-US" sz="1200" dirty="0" err="1">
                <a:latin typeface="Courier"/>
                <a:cs typeface="Courier"/>
              </a:rPr>
              <a:t>outIdx</a:t>
            </a:r>
            <a:r>
              <a:rPr lang="en-US" sz="1200" dirty="0">
                <a:latin typeface="Courier"/>
                <a:cs typeface="Courier"/>
              </a:rPr>
              <a:t> &lt; </a:t>
            </a:r>
            <a:r>
              <a:rPr lang="en-US" sz="1200" dirty="0" err="1">
                <a:latin typeface="Courier"/>
                <a:cs typeface="Courier"/>
              </a:rPr>
              <a:t>num_out</a:t>
            </a:r>
            <a:r>
              <a:rPr lang="en-US" sz="1200" dirty="0">
                <a:latin typeface="Courier"/>
                <a:cs typeface="Courier"/>
              </a:rPr>
              <a:t>) {</a:t>
            </a:r>
          </a:p>
          <a:p>
            <a:r>
              <a:rPr lang="en-US" sz="1200" dirty="0">
                <a:latin typeface="Courier"/>
                <a:cs typeface="Courier"/>
              </a:rPr>
              <a:t>    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200" dirty="0" err="1">
                <a:latin typeface="Courier"/>
                <a:cs typeface="Courier"/>
              </a:rPr>
              <a:t>out_reg</a:t>
            </a:r>
            <a:r>
              <a:rPr lang="en-US" sz="1200" dirty="0">
                <a:latin typeface="Courier"/>
                <a:cs typeface="Courier"/>
              </a:rPr>
              <a:t> = 0;</a:t>
            </a:r>
          </a:p>
          <a:p>
            <a:r>
              <a:rPr lang="en-US" sz="1200" dirty="0">
                <a:latin typeface="Courier"/>
                <a:cs typeface="Courier"/>
              </a:rPr>
              <a:t>        for(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</a:t>
            </a:r>
            <a:r>
              <a:rPr lang="en-US" sz="1200" dirty="0" err="1">
                <a:solidFill>
                  <a:srgbClr val="00B050"/>
                </a:solidFill>
                <a:latin typeface="Courier"/>
                <a:cs typeface="Courier"/>
              </a:rPr>
              <a:t>int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 </a:t>
            </a:r>
            <a:r>
              <a:rPr lang="en-US" sz="1200" dirty="0" err="1">
                <a:latin typeface="Courier"/>
                <a:cs typeface="Courier"/>
              </a:rPr>
              <a:t>inIdx</a:t>
            </a:r>
            <a:r>
              <a:rPr lang="en-US" sz="1200" dirty="0">
                <a:latin typeface="Courier"/>
                <a:cs typeface="Courier"/>
              </a:rPr>
              <a:t> = 0; </a:t>
            </a:r>
            <a:r>
              <a:rPr lang="en-US" sz="1200" dirty="0" err="1">
                <a:latin typeface="Courier"/>
                <a:cs typeface="Courier"/>
              </a:rPr>
              <a:t>inIdx</a:t>
            </a:r>
            <a:r>
              <a:rPr lang="en-US" sz="1200" dirty="0">
                <a:latin typeface="Courier"/>
                <a:cs typeface="Courier"/>
              </a:rPr>
              <a:t> &lt; </a:t>
            </a:r>
            <a:r>
              <a:rPr lang="en-US" sz="1200" dirty="0" err="1">
                <a:latin typeface="Courier"/>
                <a:cs typeface="Courier"/>
              </a:rPr>
              <a:t>num_in</a:t>
            </a:r>
            <a:r>
              <a:rPr lang="en-US" sz="1200" dirty="0">
                <a:latin typeface="Courier"/>
                <a:cs typeface="Courier"/>
              </a:rPr>
              <a:t>; ++</a:t>
            </a:r>
            <a:r>
              <a:rPr lang="en-US" sz="1200" dirty="0" err="1">
                <a:latin typeface="Courier"/>
                <a:cs typeface="Courier"/>
              </a:rPr>
              <a:t>inIdx</a:t>
            </a:r>
            <a:r>
              <a:rPr lang="en-US" sz="1200" dirty="0">
                <a:latin typeface="Courier"/>
                <a:cs typeface="Courier"/>
              </a:rPr>
              <a:t>) {</a:t>
            </a:r>
          </a:p>
          <a:p>
            <a:r>
              <a:rPr lang="en-US" sz="1200" dirty="0">
                <a:latin typeface="Courier"/>
                <a:cs typeface="Courier"/>
              </a:rPr>
              <a:t>            </a:t>
            </a:r>
            <a:r>
              <a:rPr lang="en-US" sz="1200" dirty="0">
                <a:solidFill>
                  <a:srgbClr val="00B050"/>
                </a:solidFill>
                <a:latin typeface="Courier"/>
                <a:cs typeface="Courier"/>
              </a:rPr>
              <a:t>unsigned int </a:t>
            </a:r>
            <a:r>
              <a:rPr lang="en-US" sz="1200" dirty="0">
                <a:latin typeface="Courier"/>
                <a:cs typeface="Courier"/>
              </a:rPr>
              <a:t>intermediate = </a:t>
            </a:r>
            <a:r>
              <a:rPr lang="en-US" sz="1200" dirty="0" err="1">
                <a:latin typeface="Courier"/>
                <a:cs typeface="Courier"/>
              </a:rPr>
              <a:t>outInvariant</a:t>
            </a:r>
            <a:r>
              <a:rPr lang="en-US" sz="1200" dirty="0">
                <a:latin typeface="Courier"/>
                <a:cs typeface="Courier"/>
              </a:rPr>
              <a:t>(in[</a:t>
            </a:r>
            <a:r>
              <a:rPr lang="en-US" sz="1200" dirty="0" err="1">
                <a:latin typeface="Courier"/>
                <a:cs typeface="Courier"/>
              </a:rPr>
              <a:t>inIdx</a:t>
            </a:r>
            <a:r>
              <a:rPr lang="en-US" sz="1200" dirty="0">
                <a:latin typeface="Courier"/>
                <a:cs typeface="Courier"/>
              </a:rPr>
              <a:t>]);</a:t>
            </a:r>
          </a:p>
          <a:p>
            <a:r>
              <a:rPr lang="en-US" sz="1200" dirty="0">
                <a:latin typeface="Courier"/>
                <a:cs typeface="Courier"/>
              </a:rPr>
              <a:t>            </a:t>
            </a:r>
            <a:r>
              <a:rPr lang="en-US" sz="1200" b="1" dirty="0" err="1">
                <a:latin typeface="Courier"/>
                <a:cs typeface="Courier"/>
              </a:rPr>
              <a:t>out_reg</a:t>
            </a:r>
            <a:r>
              <a:rPr lang="en-US" sz="1200" dirty="0">
                <a:latin typeface="Courier"/>
                <a:cs typeface="Courier"/>
              </a:rPr>
              <a:t> += </a:t>
            </a:r>
            <a:r>
              <a:rPr lang="en-US" sz="1200" dirty="0" err="1">
                <a:latin typeface="Courier"/>
                <a:cs typeface="Courier"/>
              </a:rPr>
              <a:t>outDependent</a:t>
            </a:r>
            <a:r>
              <a:rPr lang="en-US" sz="1200" dirty="0">
                <a:latin typeface="Courier"/>
                <a:cs typeface="Courier"/>
              </a:rPr>
              <a:t>(intermediate, </a:t>
            </a:r>
            <a:r>
              <a:rPr lang="en-US" sz="1200" dirty="0" err="1">
                <a:latin typeface="Courier"/>
                <a:cs typeface="Courier"/>
              </a:rPr>
              <a:t>inIdx</a:t>
            </a:r>
            <a:r>
              <a:rPr lang="en-US" sz="1200" dirty="0">
                <a:latin typeface="Courier"/>
                <a:cs typeface="Courier"/>
              </a:rPr>
              <a:t>, </a:t>
            </a:r>
            <a:r>
              <a:rPr lang="en-US" sz="1200" dirty="0" err="1">
                <a:latin typeface="Courier"/>
                <a:cs typeface="Courier"/>
              </a:rPr>
              <a:t>outIdx</a:t>
            </a:r>
            <a:r>
              <a:rPr lang="en-US" sz="1200" dirty="0">
                <a:latin typeface="Courier"/>
                <a:cs typeface="Courier"/>
              </a:rPr>
              <a:t>);</a:t>
            </a:r>
          </a:p>
          <a:p>
            <a:r>
              <a:rPr lang="en-US" sz="1200" dirty="0">
                <a:latin typeface="Courier"/>
                <a:cs typeface="Courier"/>
              </a:rPr>
              <a:t>        }</a:t>
            </a:r>
          </a:p>
          <a:p>
            <a:r>
              <a:rPr lang="pt-BR" sz="1200" b="1" dirty="0">
                <a:latin typeface="Courier"/>
                <a:cs typeface="Courier"/>
              </a:rPr>
              <a:t>        out[</a:t>
            </a:r>
            <a:r>
              <a:rPr lang="pt-BR" sz="1200" b="1" dirty="0" err="1">
                <a:latin typeface="Courier"/>
                <a:cs typeface="Courier"/>
              </a:rPr>
              <a:t>outIdx</a:t>
            </a:r>
            <a:r>
              <a:rPr lang="pt-BR" sz="1200" b="1" dirty="0">
                <a:latin typeface="Courier"/>
                <a:cs typeface="Courier"/>
              </a:rPr>
              <a:t>] += </a:t>
            </a:r>
            <a:r>
              <a:rPr lang="pt-BR" sz="1200" b="1" dirty="0" err="1">
                <a:latin typeface="Courier"/>
                <a:cs typeface="Courier"/>
              </a:rPr>
              <a:t>out_reg</a:t>
            </a:r>
            <a:r>
              <a:rPr lang="pt-BR" sz="1200" b="1" dirty="0">
                <a:latin typeface="Courier"/>
                <a:cs typeface="Courier"/>
              </a:rPr>
              <a:t>;</a:t>
            </a:r>
          </a:p>
          <a:p>
            <a:r>
              <a:rPr lang="pt-BR" sz="1200" dirty="0">
                <a:latin typeface="Courier"/>
                <a:cs typeface="Courier"/>
              </a:rPr>
              <a:t>    }</a:t>
            </a:r>
          </a:p>
          <a:p>
            <a:r>
              <a:rPr lang="pt-BR" sz="1200" dirty="0">
                <a:latin typeface="Courier"/>
                <a:cs typeface="Courier"/>
              </a:rPr>
              <a:t>}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BD655252-761E-8F4A-A984-2C2EB9186E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81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Scatter vs. Gather: Evaluation (I)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40559"/>
            <a:ext cx="8693596" cy="5184576"/>
          </a:xfrm>
        </p:spPr>
        <p:txBody>
          <a:bodyPr>
            <a:normAutofit/>
          </a:bodyPr>
          <a:lstStyle/>
          <a:p>
            <a:r>
              <a:rPr lang="en-US" sz="2400" dirty="0"/>
              <a:t>Scatter: Large penalty due to atomic conflicts in DRAM</a:t>
            </a:r>
            <a:endParaRPr lang="en-US" sz="2000" dirty="0"/>
          </a:p>
          <a:p>
            <a:pPr lvl="1"/>
            <a:endParaRPr lang="en-US" sz="2000" dirty="0"/>
          </a:p>
        </p:txBody>
      </p:sp>
      <p:pic>
        <p:nvPicPr>
          <p:cNvPr id="5" name="Imagen 4" descr="global0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30" y="1988840"/>
            <a:ext cx="8203540" cy="360000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663343" y="2492896"/>
            <a:ext cx="23407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Tesla: No L2 cache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4D1194B-A84C-494C-86B2-D847DA6F05EA}"/>
              </a:ext>
            </a:extLst>
          </p:cNvPr>
          <p:cNvSpPr/>
          <p:nvPr/>
        </p:nvSpPr>
        <p:spPr>
          <a:xfrm>
            <a:off x="1331640" y="4149080"/>
            <a:ext cx="5976664" cy="36004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BEC2C295-0B75-704B-AB27-110750B308E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50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Scatter vs. Gather: Evaluation (II)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40559"/>
            <a:ext cx="8610600" cy="5184576"/>
          </a:xfrm>
        </p:spPr>
        <p:txBody>
          <a:bodyPr>
            <a:normAutofit/>
          </a:bodyPr>
          <a:lstStyle/>
          <a:p>
            <a:r>
              <a:rPr lang="en-US" sz="2400" dirty="0"/>
              <a:t>L2 atomics improve the performance by an order of magnitude</a:t>
            </a:r>
            <a:endParaRPr lang="en-US" sz="2000" dirty="0"/>
          </a:p>
          <a:p>
            <a:pPr lvl="1"/>
            <a:endParaRPr lang="en-US" sz="2000" dirty="0"/>
          </a:p>
        </p:txBody>
      </p:sp>
      <p:pic>
        <p:nvPicPr>
          <p:cNvPr id="6" name="Imagen 5" descr="global1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30" y="1988840"/>
            <a:ext cx="8203540" cy="3600000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5077048" y="2564904"/>
            <a:ext cx="2879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Fermi: Atomic units in L2 cache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6A76912-1F21-6B44-B50C-C3E16EB2DE75}"/>
              </a:ext>
            </a:extLst>
          </p:cNvPr>
          <p:cNvSpPr/>
          <p:nvPr/>
        </p:nvSpPr>
        <p:spPr>
          <a:xfrm>
            <a:off x="1331640" y="4149080"/>
            <a:ext cx="5976664" cy="36004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91EB0242-F034-324C-993C-A8C713017B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32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Scatter vs. Gather: Evaluation (III)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839200" cy="5400600"/>
          </a:xfrm>
        </p:spPr>
        <p:txBody>
          <a:bodyPr>
            <a:normAutofit/>
          </a:bodyPr>
          <a:lstStyle/>
          <a:p>
            <a:r>
              <a:rPr lang="en-US" sz="2400" dirty="0"/>
              <a:t>Another 10x speedup with local buffers</a:t>
            </a:r>
            <a:endParaRPr lang="en-US" sz="2000" dirty="0"/>
          </a:p>
          <a:p>
            <a:pPr lvl="1"/>
            <a:endParaRPr lang="en-US" sz="2000" dirty="0"/>
          </a:p>
        </p:txBody>
      </p:sp>
      <p:pic>
        <p:nvPicPr>
          <p:cNvPr id="6" name="Imagen 5" descr="global2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30" y="1989240"/>
            <a:ext cx="8203540" cy="3600000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5076056" y="2348880"/>
            <a:ext cx="3589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4E8F00"/>
                </a:solidFill>
              </a:rPr>
              <a:t>Kepler: Buffer in atomic units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CDB60F0B-42DD-4B49-B0F0-EC64FA2B50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61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328592"/>
          </a:xfrm>
        </p:spPr>
        <p:txBody>
          <a:bodyPr>
            <a:normAutofit/>
          </a:bodyPr>
          <a:lstStyle/>
          <a:p>
            <a:r>
              <a:rPr lang="en-US" dirty="0"/>
              <a:t>256-bin histogram computation for 100 natural images</a:t>
            </a:r>
          </a:p>
          <a:p>
            <a:pPr lvl="1"/>
            <a:r>
              <a:rPr lang="en-US" dirty="0"/>
              <a:t>Shared memory implementation uses 1 private histogram per block</a:t>
            </a:r>
          </a:p>
          <a:p>
            <a:pPr lvl="2"/>
            <a:r>
              <a:rPr lang="en-US" dirty="0"/>
              <a:t>Global atomics greatly improved in Kepler </a:t>
            </a:r>
          </a:p>
          <a:p>
            <a:pPr lvl="2"/>
            <a:r>
              <a:rPr lang="en-US" dirty="0"/>
              <a:t>Native shared memory atomics since Maxwell</a:t>
            </a:r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Effect of Hardware Improvements</a:t>
            </a:r>
            <a:endParaRPr lang="es-ES_tradnl" dirty="0"/>
          </a:p>
        </p:txBody>
      </p:sp>
      <p:pic>
        <p:nvPicPr>
          <p:cNvPr id="8" name="Imagen 7" descr="Motivating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450" y="3068960"/>
            <a:ext cx="6515100" cy="2908300"/>
          </a:xfrm>
          <a:prstGeom prst="rect">
            <a:avLst/>
          </a:prstGeom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B4C021AE-C7F0-D846-8DBA-D56DF20044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5594703-842D-BE41-9AF0-496458107D7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309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dirty="0"/>
              <a:t>Recommended Readings (I)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1124744"/>
            <a:ext cx="8735888" cy="5256584"/>
          </a:xfrm>
        </p:spPr>
        <p:txBody>
          <a:bodyPr>
            <a:normAutofit/>
          </a:bodyPr>
          <a:lstStyle/>
          <a:p>
            <a:r>
              <a:rPr lang="en-US" altLang="en-US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Hwu</a:t>
            </a: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and Kirk, </a:t>
            </a:r>
            <a:r>
              <a:rPr lang="ja-JP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Programming Massively Parallel Processors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,</a:t>
            </a:r>
            <a:r>
              <a:rPr lang="ja-JP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Third Edition, 2017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Chapter 9 - Parallel patterns —</a:t>
            </a:r>
          </a:p>
          <a:p>
            <a:pPr marL="344487" lvl="1" indent="0">
              <a:buNone/>
            </a:pP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parallel histogram computation: </a:t>
            </a:r>
          </a:p>
          <a:p>
            <a:pPr marL="344487" lvl="1" indent="0">
              <a:buNone/>
            </a:pP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An introduction to atomic operations </a:t>
            </a:r>
          </a:p>
          <a:p>
            <a:pPr marL="344487" lvl="1" indent="0">
              <a:buNone/>
            </a:pP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and privatization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77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6EFC1E-40D3-8B48-BF55-90304E6763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3069" y="2355206"/>
            <a:ext cx="3672408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22413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dirty="0"/>
              <a:t>Recommended Readings (II)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1124744"/>
            <a:ext cx="8735888" cy="5256584"/>
          </a:xfrm>
        </p:spPr>
        <p:txBody>
          <a:bodyPr>
            <a:normAutofit/>
          </a:bodyPr>
          <a:lstStyle/>
          <a:p>
            <a:r>
              <a:rPr lang="en-US" altLang="en-US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Hwu</a:t>
            </a:r>
            <a:r>
              <a:rPr lang="en-US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and Kirk and El Hajj, </a:t>
            </a:r>
            <a:r>
              <a:rPr lang="ja-JP" altLang="en-US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Programming Massively Parallel Processors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,</a:t>
            </a:r>
            <a:r>
              <a:rPr lang="ja-JP" altLang="en-US">
                <a:solidFill>
                  <a:srgbClr val="0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 Fourth Edition, 2022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Chapter 9 - Parallel histogram: An</a:t>
            </a:r>
          </a:p>
          <a:p>
            <a:pPr marL="344487" lvl="1" indent="0">
              <a:buNone/>
            </a:pP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introduction to atomic operations and</a:t>
            </a:r>
          </a:p>
          <a:p>
            <a:pPr marL="344487" lvl="1" indent="0">
              <a:buNone/>
            </a:pPr>
            <a:r>
              <a:rPr lang="en-US" altLang="ja-JP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privatization</a:t>
            </a:r>
          </a:p>
          <a:p>
            <a:pPr marL="344487" lvl="1" indent="0">
              <a:buNone/>
            </a:pPr>
            <a:endParaRPr lang="en-US" altLang="ja-JP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78</a:t>
            </a:fld>
            <a:endParaRPr lang="en-U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9ECA4F-0857-4944-8DAA-C32FBBBB3B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503" y="2423490"/>
            <a:ext cx="2894697" cy="358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50357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14 November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8458200" cy="22098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Heterogeneous Systems</a:t>
            </a:r>
            <a:br>
              <a:rPr lang="en-US" sz="1600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dirty="0"/>
              <a:t>Parallel Patterns: Histogram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651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Divergence-Free Mapping (I)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1" y="908720"/>
            <a:ext cx="8568952" cy="5472534"/>
          </a:xfrm>
        </p:spPr>
        <p:txBody>
          <a:bodyPr>
            <a:normAutofit/>
          </a:bodyPr>
          <a:lstStyle/>
          <a:p>
            <a:r>
              <a:rPr lang="en-US" dirty="0"/>
              <a:t>All active threads belong to the same warp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4100067" y="1799210"/>
            <a:ext cx="653445" cy="4356302"/>
          </a:xfrm>
          <a:prstGeom prst="rect">
            <a:avLst/>
          </a:prstGeom>
          <a:solidFill>
            <a:srgbClr val="FFD147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4753513" y="1799210"/>
            <a:ext cx="653445" cy="4356302"/>
          </a:xfrm>
          <a:prstGeom prst="rect">
            <a:avLst/>
          </a:prstGeom>
          <a:solidFill>
            <a:srgbClr val="FF6600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5406958" y="1799210"/>
            <a:ext cx="653445" cy="4356302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486286" y="1799210"/>
            <a:ext cx="653445" cy="4356302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2139731" y="1799210"/>
            <a:ext cx="653445" cy="4356302"/>
          </a:xfrm>
          <a:prstGeom prst="rect">
            <a:avLst/>
          </a:prstGeom>
          <a:solidFill>
            <a:srgbClr val="FFD147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2793176" y="1799210"/>
            <a:ext cx="653445" cy="4356302"/>
          </a:xfrm>
          <a:prstGeom prst="rect">
            <a:avLst/>
          </a:prstGeom>
          <a:solidFill>
            <a:srgbClr val="FF6600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3446622" y="1799210"/>
            <a:ext cx="653445" cy="4356302"/>
          </a:xfrm>
          <a:prstGeom prst="rect">
            <a:avLst/>
          </a:prstGeom>
          <a:solidFill>
            <a:srgbClr val="7AC96C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832840" y="1799210"/>
            <a:ext cx="653445" cy="4356302"/>
          </a:xfrm>
          <a:prstGeom prst="rect">
            <a:avLst/>
          </a:prstGeom>
          <a:solidFill>
            <a:srgbClr val="FF6600">
              <a:alpha val="50196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 sz="1600"/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760235" y="1556792"/>
            <a:ext cx="74411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dirty="0"/>
              <a:t>Thread 0</a:t>
            </a: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832840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0</a:t>
            </a: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1486286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2139731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2793176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3446622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b="1">
                <a:solidFill>
                  <a:schemeClr val="bg1"/>
                </a:solidFill>
              </a:rPr>
              <a:t>…</a:t>
            </a: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auto">
          <a:xfrm>
            <a:off x="4100067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13</a:t>
            </a:r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5406958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4753513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14</a:t>
            </a: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7367294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18</a:t>
            </a: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6713849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17</a:t>
            </a: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6060403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16</a:t>
            </a:r>
          </a:p>
        </p:txBody>
      </p:sp>
      <p:sp>
        <p:nvSpPr>
          <p:cNvPr id="30" name="Rectangle 27"/>
          <p:cNvSpPr>
            <a:spLocks noChangeArrowheads="1"/>
          </p:cNvSpPr>
          <p:nvPr/>
        </p:nvSpPr>
        <p:spPr bwMode="auto">
          <a:xfrm>
            <a:off x="8020739" y="2234840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19</a:t>
            </a:r>
          </a:p>
        </p:txBody>
      </p:sp>
      <p:sp>
        <p:nvSpPr>
          <p:cNvPr id="31" name="Rectangle 28"/>
          <p:cNvSpPr>
            <a:spLocks noChangeArrowheads="1"/>
          </p:cNvSpPr>
          <p:nvPr/>
        </p:nvSpPr>
        <p:spPr bwMode="auto">
          <a:xfrm>
            <a:off x="832840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0+16</a:t>
            </a:r>
          </a:p>
        </p:txBody>
      </p:sp>
      <p:sp>
        <p:nvSpPr>
          <p:cNvPr id="32" name="Rectangle 29"/>
          <p:cNvSpPr>
            <a:spLocks noChangeArrowheads="1"/>
          </p:cNvSpPr>
          <p:nvPr/>
        </p:nvSpPr>
        <p:spPr bwMode="auto">
          <a:xfrm>
            <a:off x="1486286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3" name="Rectangle 30"/>
          <p:cNvSpPr>
            <a:spLocks noChangeArrowheads="1"/>
          </p:cNvSpPr>
          <p:nvPr/>
        </p:nvSpPr>
        <p:spPr bwMode="auto">
          <a:xfrm>
            <a:off x="2139731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4" name="Rectangle 31"/>
          <p:cNvSpPr>
            <a:spLocks noChangeArrowheads="1"/>
          </p:cNvSpPr>
          <p:nvPr/>
        </p:nvSpPr>
        <p:spPr bwMode="auto">
          <a:xfrm>
            <a:off x="2793176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5" name="Rectangle 32"/>
          <p:cNvSpPr>
            <a:spLocks noChangeArrowheads="1"/>
          </p:cNvSpPr>
          <p:nvPr/>
        </p:nvSpPr>
        <p:spPr bwMode="auto">
          <a:xfrm>
            <a:off x="3446622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6" name="Rectangle 33"/>
          <p:cNvSpPr>
            <a:spLocks noChangeArrowheads="1"/>
          </p:cNvSpPr>
          <p:nvPr/>
        </p:nvSpPr>
        <p:spPr bwMode="auto">
          <a:xfrm>
            <a:off x="4100067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7" name="Rectangle 34"/>
          <p:cNvSpPr>
            <a:spLocks noChangeArrowheads="1"/>
          </p:cNvSpPr>
          <p:nvPr/>
        </p:nvSpPr>
        <p:spPr bwMode="auto">
          <a:xfrm>
            <a:off x="5406958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15+31</a:t>
            </a:r>
          </a:p>
        </p:txBody>
      </p:sp>
      <p:sp>
        <p:nvSpPr>
          <p:cNvPr id="38" name="Rectangle 35"/>
          <p:cNvSpPr>
            <a:spLocks noChangeArrowheads="1"/>
          </p:cNvSpPr>
          <p:nvPr/>
        </p:nvSpPr>
        <p:spPr bwMode="auto">
          <a:xfrm>
            <a:off x="4753513" y="3251311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39" name="Rectangle 36"/>
          <p:cNvSpPr>
            <a:spLocks noChangeArrowheads="1"/>
          </p:cNvSpPr>
          <p:nvPr/>
        </p:nvSpPr>
        <p:spPr bwMode="auto">
          <a:xfrm>
            <a:off x="7367294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0" name="Rectangle 37"/>
          <p:cNvSpPr>
            <a:spLocks noChangeArrowheads="1"/>
          </p:cNvSpPr>
          <p:nvPr/>
        </p:nvSpPr>
        <p:spPr bwMode="auto">
          <a:xfrm>
            <a:off x="6713849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1" name="Rectangle 38"/>
          <p:cNvSpPr>
            <a:spLocks noChangeArrowheads="1"/>
          </p:cNvSpPr>
          <p:nvPr/>
        </p:nvSpPr>
        <p:spPr bwMode="auto">
          <a:xfrm>
            <a:off x="6060403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8020739" y="3251311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3" name="Rectangle 40"/>
          <p:cNvSpPr>
            <a:spLocks noChangeArrowheads="1"/>
          </p:cNvSpPr>
          <p:nvPr/>
        </p:nvSpPr>
        <p:spPr bwMode="auto">
          <a:xfrm>
            <a:off x="832840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4" name="Rectangle 41"/>
          <p:cNvSpPr>
            <a:spLocks noChangeArrowheads="1"/>
          </p:cNvSpPr>
          <p:nvPr/>
        </p:nvSpPr>
        <p:spPr bwMode="auto">
          <a:xfrm>
            <a:off x="1486286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5" name="Rectangle 42"/>
          <p:cNvSpPr>
            <a:spLocks noChangeArrowheads="1"/>
          </p:cNvSpPr>
          <p:nvPr/>
        </p:nvSpPr>
        <p:spPr bwMode="auto">
          <a:xfrm>
            <a:off x="2139731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6" name="Rectangle 43"/>
          <p:cNvSpPr>
            <a:spLocks noChangeArrowheads="1"/>
          </p:cNvSpPr>
          <p:nvPr/>
        </p:nvSpPr>
        <p:spPr bwMode="auto">
          <a:xfrm>
            <a:off x="2793176" y="4340386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>
              <a:solidFill>
                <a:schemeClr val="bg1"/>
              </a:solidFill>
            </a:endParaRPr>
          </a:p>
        </p:txBody>
      </p:sp>
      <p:sp>
        <p:nvSpPr>
          <p:cNvPr id="47" name="Rectangle 44"/>
          <p:cNvSpPr>
            <a:spLocks noChangeArrowheads="1"/>
          </p:cNvSpPr>
          <p:nvPr/>
        </p:nvSpPr>
        <p:spPr bwMode="auto">
          <a:xfrm>
            <a:off x="3446622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8" name="Rectangle 45"/>
          <p:cNvSpPr>
            <a:spLocks noChangeArrowheads="1"/>
          </p:cNvSpPr>
          <p:nvPr/>
        </p:nvSpPr>
        <p:spPr bwMode="auto">
          <a:xfrm>
            <a:off x="4100067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9" name="Rectangle 46"/>
          <p:cNvSpPr>
            <a:spLocks noChangeArrowheads="1"/>
          </p:cNvSpPr>
          <p:nvPr/>
        </p:nvSpPr>
        <p:spPr bwMode="auto">
          <a:xfrm>
            <a:off x="5406958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0" name="Rectangle 47"/>
          <p:cNvSpPr>
            <a:spLocks noChangeArrowheads="1"/>
          </p:cNvSpPr>
          <p:nvPr/>
        </p:nvSpPr>
        <p:spPr bwMode="auto">
          <a:xfrm>
            <a:off x="4753513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7367294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2" name="Rectangle 49"/>
          <p:cNvSpPr>
            <a:spLocks noChangeArrowheads="1"/>
          </p:cNvSpPr>
          <p:nvPr/>
        </p:nvSpPr>
        <p:spPr bwMode="auto">
          <a:xfrm>
            <a:off x="6713849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3" name="Rectangle 50"/>
          <p:cNvSpPr>
            <a:spLocks noChangeArrowheads="1"/>
          </p:cNvSpPr>
          <p:nvPr/>
        </p:nvSpPr>
        <p:spPr bwMode="auto">
          <a:xfrm>
            <a:off x="6060403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4" name="Rectangle 51"/>
          <p:cNvSpPr>
            <a:spLocks noChangeArrowheads="1"/>
          </p:cNvSpPr>
          <p:nvPr/>
        </p:nvSpPr>
        <p:spPr bwMode="auto">
          <a:xfrm>
            <a:off x="8020739" y="4340386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5" name="Rectangle 52"/>
          <p:cNvSpPr>
            <a:spLocks noChangeArrowheads="1"/>
          </p:cNvSpPr>
          <p:nvPr/>
        </p:nvSpPr>
        <p:spPr bwMode="auto">
          <a:xfrm>
            <a:off x="832840" y="5429462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6" name="Rectangle 53"/>
          <p:cNvSpPr>
            <a:spLocks noChangeArrowheads="1"/>
          </p:cNvSpPr>
          <p:nvPr/>
        </p:nvSpPr>
        <p:spPr bwMode="auto">
          <a:xfrm>
            <a:off x="1486286" y="5429462"/>
            <a:ext cx="653445" cy="43563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7" name="Rectangle 54"/>
          <p:cNvSpPr>
            <a:spLocks noChangeArrowheads="1"/>
          </p:cNvSpPr>
          <p:nvPr/>
        </p:nvSpPr>
        <p:spPr bwMode="auto">
          <a:xfrm>
            <a:off x="2139731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8" name="Rectangle 55"/>
          <p:cNvSpPr>
            <a:spLocks noChangeArrowheads="1"/>
          </p:cNvSpPr>
          <p:nvPr/>
        </p:nvSpPr>
        <p:spPr bwMode="auto">
          <a:xfrm>
            <a:off x="2793176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59" name="Rectangle 56"/>
          <p:cNvSpPr>
            <a:spLocks noChangeArrowheads="1"/>
          </p:cNvSpPr>
          <p:nvPr/>
        </p:nvSpPr>
        <p:spPr bwMode="auto">
          <a:xfrm>
            <a:off x="3446622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0" name="Rectangle 57"/>
          <p:cNvSpPr>
            <a:spLocks noChangeArrowheads="1"/>
          </p:cNvSpPr>
          <p:nvPr/>
        </p:nvSpPr>
        <p:spPr bwMode="auto">
          <a:xfrm>
            <a:off x="4100067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1" name="Rectangle 58"/>
          <p:cNvSpPr>
            <a:spLocks noChangeArrowheads="1"/>
          </p:cNvSpPr>
          <p:nvPr/>
        </p:nvSpPr>
        <p:spPr bwMode="auto">
          <a:xfrm>
            <a:off x="5406958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2" name="Rectangle 59"/>
          <p:cNvSpPr>
            <a:spLocks noChangeArrowheads="1"/>
          </p:cNvSpPr>
          <p:nvPr/>
        </p:nvSpPr>
        <p:spPr bwMode="auto">
          <a:xfrm>
            <a:off x="4753513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3" name="Rectangle 60"/>
          <p:cNvSpPr>
            <a:spLocks noChangeArrowheads="1"/>
          </p:cNvSpPr>
          <p:nvPr/>
        </p:nvSpPr>
        <p:spPr bwMode="auto">
          <a:xfrm>
            <a:off x="7367294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4" name="Rectangle 61"/>
          <p:cNvSpPr>
            <a:spLocks noChangeArrowheads="1"/>
          </p:cNvSpPr>
          <p:nvPr/>
        </p:nvSpPr>
        <p:spPr bwMode="auto">
          <a:xfrm>
            <a:off x="6713849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5" name="Rectangle 62"/>
          <p:cNvSpPr>
            <a:spLocks noChangeArrowheads="1"/>
          </p:cNvSpPr>
          <p:nvPr/>
        </p:nvSpPr>
        <p:spPr bwMode="auto">
          <a:xfrm>
            <a:off x="6060403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6" name="Rectangle 63"/>
          <p:cNvSpPr>
            <a:spLocks noChangeArrowheads="1"/>
          </p:cNvSpPr>
          <p:nvPr/>
        </p:nvSpPr>
        <p:spPr bwMode="auto">
          <a:xfrm>
            <a:off x="8020739" y="5429462"/>
            <a:ext cx="653445" cy="4356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7" name="Line 64"/>
          <p:cNvSpPr>
            <a:spLocks noChangeShapeType="1"/>
          </p:cNvSpPr>
          <p:nvPr/>
        </p:nvSpPr>
        <p:spPr bwMode="auto">
          <a:xfrm>
            <a:off x="1123261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8" name="Line 65"/>
          <p:cNvSpPr>
            <a:spLocks noChangeShapeType="1"/>
          </p:cNvSpPr>
          <p:nvPr/>
        </p:nvSpPr>
        <p:spPr bwMode="auto">
          <a:xfrm flipH="1">
            <a:off x="1268471" y="2670470"/>
            <a:ext cx="4937143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69" name="Line 66"/>
          <p:cNvSpPr>
            <a:spLocks noChangeShapeType="1"/>
          </p:cNvSpPr>
          <p:nvPr/>
        </p:nvSpPr>
        <p:spPr bwMode="auto">
          <a:xfrm>
            <a:off x="1776706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0" name="Line 67"/>
          <p:cNvSpPr>
            <a:spLocks noChangeShapeType="1"/>
          </p:cNvSpPr>
          <p:nvPr/>
        </p:nvSpPr>
        <p:spPr bwMode="auto">
          <a:xfrm flipH="1">
            <a:off x="1849311" y="2670470"/>
            <a:ext cx="5009748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1" name="Line 68"/>
          <p:cNvSpPr>
            <a:spLocks noChangeShapeType="1"/>
          </p:cNvSpPr>
          <p:nvPr/>
        </p:nvSpPr>
        <p:spPr bwMode="auto">
          <a:xfrm>
            <a:off x="2430151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2" name="Line 69"/>
          <p:cNvSpPr>
            <a:spLocks noChangeShapeType="1"/>
          </p:cNvSpPr>
          <p:nvPr/>
        </p:nvSpPr>
        <p:spPr bwMode="auto">
          <a:xfrm flipH="1">
            <a:off x="2502756" y="2670470"/>
            <a:ext cx="5082353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3" name="Line 70"/>
          <p:cNvSpPr>
            <a:spLocks noChangeShapeType="1"/>
          </p:cNvSpPr>
          <p:nvPr/>
        </p:nvSpPr>
        <p:spPr bwMode="auto">
          <a:xfrm>
            <a:off x="3083597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4" name="Line 71"/>
          <p:cNvSpPr>
            <a:spLocks noChangeShapeType="1"/>
          </p:cNvSpPr>
          <p:nvPr/>
        </p:nvSpPr>
        <p:spPr bwMode="auto">
          <a:xfrm flipH="1">
            <a:off x="3156202" y="2670470"/>
            <a:ext cx="5082353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5" name="Line 72"/>
          <p:cNvSpPr>
            <a:spLocks noChangeShapeType="1"/>
          </p:cNvSpPr>
          <p:nvPr/>
        </p:nvSpPr>
        <p:spPr bwMode="auto">
          <a:xfrm>
            <a:off x="3737042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6" name="Line 73"/>
          <p:cNvSpPr>
            <a:spLocks noChangeShapeType="1"/>
          </p:cNvSpPr>
          <p:nvPr/>
        </p:nvSpPr>
        <p:spPr bwMode="auto">
          <a:xfrm flipH="1">
            <a:off x="3882252" y="2670470"/>
            <a:ext cx="5009748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7" name="Line 74"/>
          <p:cNvSpPr>
            <a:spLocks noChangeShapeType="1"/>
          </p:cNvSpPr>
          <p:nvPr/>
        </p:nvSpPr>
        <p:spPr bwMode="auto">
          <a:xfrm>
            <a:off x="4390487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8" name="Line 75"/>
          <p:cNvSpPr>
            <a:spLocks noChangeShapeType="1"/>
          </p:cNvSpPr>
          <p:nvPr/>
        </p:nvSpPr>
        <p:spPr bwMode="auto">
          <a:xfrm>
            <a:off x="1123261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79" name="Line 76"/>
          <p:cNvSpPr>
            <a:spLocks noChangeShapeType="1"/>
          </p:cNvSpPr>
          <p:nvPr/>
        </p:nvSpPr>
        <p:spPr bwMode="auto">
          <a:xfrm flipH="1">
            <a:off x="1268471" y="3686941"/>
            <a:ext cx="232336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0" name="Line 77"/>
          <p:cNvSpPr>
            <a:spLocks noChangeShapeType="1"/>
          </p:cNvSpPr>
          <p:nvPr/>
        </p:nvSpPr>
        <p:spPr bwMode="auto">
          <a:xfrm>
            <a:off x="1776706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1" name="Line 78"/>
          <p:cNvSpPr>
            <a:spLocks noChangeShapeType="1"/>
          </p:cNvSpPr>
          <p:nvPr/>
        </p:nvSpPr>
        <p:spPr bwMode="auto">
          <a:xfrm flipH="1">
            <a:off x="1921916" y="3686941"/>
            <a:ext cx="232336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2" name="Line 79"/>
          <p:cNvSpPr>
            <a:spLocks noChangeShapeType="1"/>
          </p:cNvSpPr>
          <p:nvPr/>
        </p:nvSpPr>
        <p:spPr bwMode="auto">
          <a:xfrm>
            <a:off x="1123261" y="4776016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3" name="Line 80"/>
          <p:cNvSpPr>
            <a:spLocks noChangeShapeType="1"/>
          </p:cNvSpPr>
          <p:nvPr/>
        </p:nvSpPr>
        <p:spPr bwMode="auto">
          <a:xfrm flipH="1">
            <a:off x="3301412" y="3686941"/>
            <a:ext cx="2395966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4" name="Text Box 81"/>
          <p:cNvSpPr txBox="1">
            <a:spLocks noChangeArrowheads="1"/>
          </p:cNvSpPr>
          <p:nvPr/>
        </p:nvSpPr>
        <p:spPr bwMode="auto">
          <a:xfrm>
            <a:off x="542420" y="3251311"/>
            <a:ext cx="320672" cy="435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85" name="Text Box 82"/>
          <p:cNvSpPr txBox="1">
            <a:spLocks noChangeArrowheads="1"/>
          </p:cNvSpPr>
          <p:nvPr/>
        </p:nvSpPr>
        <p:spPr bwMode="auto">
          <a:xfrm>
            <a:off x="542420" y="4340386"/>
            <a:ext cx="3113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86" name="Text Box 83"/>
          <p:cNvSpPr txBox="1">
            <a:spLocks noChangeArrowheads="1"/>
          </p:cNvSpPr>
          <p:nvPr/>
        </p:nvSpPr>
        <p:spPr bwMode="auto">
          <a:xfrm>
            <a:off x="542420" y="5429462"/>
            <a:ext cx="3113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87" name="Line 84"/>
          <p:cNvSpPr>
            <a:spLocks noChangeShapeType="1"/>
          </p:cNvSpPr>
          <p:nvPr/>
        </p:nvSpPr>
        <p:spPr bwMode="auto">
          <a:xfrm>
            <a:off x="5043933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8" name="Line 85"/>
          <p:cNvSpPr>
            <a:spLocks noChangeShapeType="1"/>
          </p:cNvSpPr>
          <p:nvPr/>
        </p:nvSpPr>
        <p:spPr bwMode="auto">
          <a:xfrm>
            <a:off x="5697378" y="2670470"/>
            <a:ext cx="0" cy="580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89" name="Line 86"/>
          <p:cNvSpPr>
            <a:spLocks noChangeShapeType="1"/>
          </p:cNvSpPr>
          <p:nvPr/>
        </p:nvSpPr>
        <p:spPr bwMode="auto">
          <a:xfrm>
            <a:off x="2430151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0" name="Line 87"/>
          <p:cNvSpPr>
            <a:spLocks noChangeShapeType="1"/>
          </p:cNvSpPr>
          <p:nvPr/>
        </p:nvSpPr>
        <p:spPr bwMode="auto">
          <a:xfrm>
            <a:off x="3083597" y="3686941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1" name="Line 88"/>
          <p:cNvSpPr>
            <a:spLocks noChangeShapeType="1"/>
          </p:cNvSpPr>
          <p:nvPr/>
        </p:nvSpPr>
        <p:spPr bwMode="auto">
          <a:xfrm flipH="1">
            <a:off x="2647966" y="3686941"/>
            <a:ext cx="232336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2" name="Line 89"/>
          <p:cNvSpPr>
            <a:spLocks noChangeShapeType="1"/>
          </p:cNvSpPr>
          <p:nvPr/>
        </p:nvSpPr>
        <p:spPr bwMode="auto">
          <a:xfrm>
            <a:off x="1776706" y="4776016"/>
            <a:ext cx="0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3" name="Line 90"/>
          <p:cNvSpPr>
            <a:spLocks noChangeShapeType="1"/>
          </p:cNvSpPr>
          <p:nvPr/>
        </p:nvSpPr>
        <p:spPr bwMode="auto">
          <a:xfrm flipH="1">
            <a:off x="1341076" y="4776016"/>
            <a:ext cx="1089076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4" name="Line 91"/>
          <p:cNvSpPr>
            <a:spLocks noChangeShapeType="1"/>
          </p:cNvSpPr>
          <p:nvPr/>
        </p:nvSpPr>
        <p:spPr bwMode="auto">
          <a:xfrm flipH="1">
            <a:off x="1921916" y="4776016"/>
            <a:ext cx="1161681" cy="65344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95" name="Text Box 92"/>
          <p:cNvSpPr txBox="1">
            <a:spLocks noChangeArrowheads="1"/>
          </p:cNvSpPr>
          <p:nvPr/>
        </p:nvSpPr>
        <p:spPr bwMode="auto">
          <a:xfrm>
            <a:off x="1413681" y="1556792"/>
            <a:ext cx="74411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/>
              <a:t>Thread 1</a:t>
            </a:r>
          </a:p>
        </p:txBody>
      </p:sp>
      <p:sp>
        <p:nvSpPr>
          <p:cNvPr id="96" name="Text Box 93"/>
          <p:cNvSpPr txBox="1">
            <a:spLocks noChangeArrowheads="1"/>
          </p:cNvSpPr>
          <p:nvPr/>
        </p:nvSpPr>
        <p:spPr bwMode="auto">
          <a:xfrm>
            <a:off x="2067126" y="1556792"/>
            <a:ext cx="74411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dirty="0"/>
              <a:t>Thread 2</a:t>
            </a:r>
          </a:p>
        </p:txBody>
      </p:sp>
      <p:sp>
        <p:nvSpPr>
          <p:cNvPr id="97" name="Text Box 94"/>
          <p:cNvSpPr txBox="1">
            <a:spLocks noChangeArrowheads="1"/>
          </p:cNvSpPr>
          <p:nvPr/>
        </p:nvSpPr>
        <p:spPr bwMode="auto">
          <a:xfrm>
            <a:off x="4644008" y="1556792"/>
            <a:ext cx="82105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 dirty="0"/>
              <a:t>Thread 14</a:t>
            </a:r>
          </a:p>
        </p:txBody>
      </p:sp>
      <p:sp>
        <p:nvSpPr>
          <p:cNvPr id="98" name="Text Box 95"/>
          <p:cNvSpPr txBox="1">
            <a:spLocks noChangeArrowheads="1"/>
          </p:cNvSpPr>
          <p:nvPr/>
        </p:nvSpPr>
        <p:spPr bwMode="auto">
          <a:xfrm>
            <a:off x="5334353" y="1556792"/>
            <a:ext cx="82105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100"/>
              <a:t>Thread 15</a:t>
            </a:r>
          </a:p>
        </p:txBody>
      </p:sp>
      <p:sp>
        <p:nvSpPr>
          <p:cNvPr id="99" name="Text Box 87"/>
          <p:cNvSpPr txBox="1">
            <a:spLocks noChangeArrowheads="1"/>
          </p:cNvSpPr>
          <p:nvPr/>
        </p:nvSpPr>
        <p:spPr bwMode="auto">
          <a:xfrm rot="16200000">
            <a:off x="-180484" y="5085369"/>
            <a:ext cx="980168" cy="320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dirty="0"/>
              <a:t>iterations</a:t>
            </a:r>
          </a:p>
        </p:txBody>
      </p:sp>
      <p:sp>
        <p:nvSpPr>
          <p:cNvPr id="100" name="Line 88"/>
          <p:cNvSpPr>
            <a:spLocks noChangeShapeType="1"/>
          </p:cNvSpPr>
          <p:nvPr/>
        </p:nvSpPr>
        <p:spPr bwMode="auto">
          <a:xfrm>
            <a:off x="469815" y="5075205"/>
            <a:ext cx="0" cy="726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8</a:t>
            </a:fld>
            <a:endParaRPr lang="en-US" altLang="en-US"/>
          </a:p>
        </p:txBody>
      </p:sp>
      <p:sp>
        <p:nvSpPr>
          <p:cNvPr id="102" name="CuadroTexto 26">
            <a:extLst>
              <a:ext uri="{FF2B5EF4-FFF2-40B4-BE49-F238E27FC236}">
                <a16:creationId xmlns:a16="http://schemas.microsoft.com/office/drawing/2014/main" id="{9BBD14E6-7C12-094E-80BE-D5360A3E1470}"/>
              </a:ext>
            </a:extLst>
          </p:cNvPr>
          <p:cNvSpPr txBox="1"/>
          <p:nvPr/>
        </p:nvSpPr>
        <p:spPr>
          <a:xfrm>
            <a:off x="228600" y="6495225"/>
            <a:ext cx="127470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Slide credit: </a:t>
            </a:r>
            <a:r>
              <a:rPr lang="en-US" sz="800" dirty="0" err="1"/>
              <a:t>Hwu</a:t>
            </a:r>
            <a:r>
              <a:rPr lang="en-US" sz="800" dirty="0"/>
              <a:t> &amp; Kirk</a:t>
            </a:r>
          </a:p>
        </p:txBody>
      </p:sp>
      <p:sp>
        <p:nvSpPr>
          <p:cNvPr id="101" name="Text Box 93">
            <a:extLst>
              <a:ext uri="{FF2B5EF4-FFF2-40B4-BE49-F238E27FC236}">
                <a16:creationId xmlns:a16="http://schemas.microsoft.com/office/drawing/2014/main" id="{3F240E91-1B52-7843-A63A-BEDA2889C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7358" y="1503481"/>
            <a:ext cx="3097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70299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/>
      <p:bldP spid="85" grpId="0"/>
      <p:bldP spid="86" grpId="0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/>
      <p:bldP spid="96" grpId="0"/>
      <p:bldP spid="97" grpId="0"/>
      <p:bldP spid="98" grpId="0"/>
      <p:bldP spid="99" grpId="0"/>
      <p:bldP spid="99" grpId="1"/>
      <p:bldP spid="100" grpId="0" animBg="1"/>
      <p:bldP spid="100" grpId="1" animBg="1"/>
      <p:bldP spid="1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Divergence-Free Mapping (II)</a:t>
            </a:r>
            <a:endParaRPr lang="en-US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51521" y="908720"/>
            <a:ext cx="8568952" cy="5472534"/>
          </a:xfrm>
        </p:spPr>
        <p:txBody>
          <a:bodyPr>
            <a:normAutofit/>
          </a:bodyPr>
          <a:lstStyle/>
          <a:p>
            <a:r>
              <a:rPr lang="en-US" dirty="0"/>
              <a:t>Program with </a:t>
            </a:r>
            <a:r>
              <a:rPr lang="en-US" dirty="0">
                <a:solidFill>
                  <a:srgbClr val="00B050"/>
                </a:solidFill>
              </a:rPr>
              <a:t>high SIMD utilization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362080" y="1543432"/>
            <a:ext cx="79543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403225"/>
            <a:r>
              <a:rPr lang="en-US" sz="1400" dirty="0">
                <a:latin typeface="Courier"/>
                <a:cs typeface="Courier"/>
              </a:rPr>
              <a:t>__shared__ float </a:t>
            </a:r>
            <a:r>
              <a:rPr lang="en-US" sz="1400" dirty="0" err="1">
                <a:latin typeface="Courier"/>
                <a:cs typeface="Courier"/>
              </a:rPr>
              <a:t>partialSum</a:t>
            </a:r>
            <a:r>
              <a:rPr lang="en-US" sz="1400" dirty="0">
                <a:latin typeface="Courier"/>
                <a:cs typeface="Courier"/>
              </a:rPr>
              <a:t>[]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unsigned </a:t>
            </a:r>
            <a:r>
              <a:rPr lang="en-US" sz="1400" dirty="0" err="1">
                <a:latin typeface="Courier"/>
                <a:cs typeface="Courier"/>
              </a:rPr>
              <a:t>int</a:t>
            </a:r>
            <a:r>
              <a:rPr lang="en-US" sz="1400" dirty="0">
                <a:latin typeface="Courier"/>
                <a:cs typeface="Courier"/>
              </a:rPr>
              <a:t> t = </a:t>
            </a:r>
            <a:r>
              <a:rPr lang="en-US" sz="1400" dirty="0" err="1">
                <a:latin typeface="Courier"/>
                <a:cs typeface="Courier"/>
              </a:rPr>
              <a:t>threadIdx.x</a:t>
            </a:r>
            <a:r>
              <a:rPr lang="en-US" sz="1400" dirty="0">
                <a:latin typeface="Courier"/>
                <a:cs typeface="Courier"/>
              </a:rPr>
              <a:t>;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solidFill>
                  <a:srgbClr val="0000FF"/>
                </a:solidFill>
                <a:latin typeface="Courier"/>
                <a:cs typeface="Courier"/>
              </a:rPr>
              <a:t>for(</a:t>
            </a:r>
            <a:r>
              <a:rPr lang="en-US" sz="1400" dirty="0" err="1">
                <a:solidFill>
                  <a:srgbClr val="0000FF"/>
                </a:solidFill>
                <a:latin typeface="Courier"/>
                <a:cs typeface="Courier"/>
              </a:rPr>
              <a:t>int</a:t>
            </a:r>
            <a:r>
              <a:rPr lang="en-US" sz="1400" dirty="0">
                <a:solidFill>
                  <a:srgbClr val="0000FF"/>
                </a:solidFill>
                <a:latin typeface="Courier"/>
                <a:cs typeface="Courier"/>
              </a:rPr>
              <a:t> stride = </a:t>
            </a:r>
            <a:r>
              <a:rPr lang="en-US" sz="1400" dirty="0" err="1">
                <a:solidFill>
                  <a:srgbClr val="0000FF"/>
                </a:solidFill>
                <a:latin typeface="Courier"/>
                <a:cs typeface="Courier"/>
              </a:rPr>
              <a:t>blockDim.x</a:t>
            </a:r>
            <a:r>
              <a:rPr lang="en-US" sz="1400" dirty="0">
                <a:solidFill>
                  <a:srgbClr val="0000FF"/>
                </a:solidFill>
                <a:latin typeface="Courier"/>
                <a:cs typeface="Courier"/>
              </a:rPr>
              <a:t>; stride &gt; 0;  stride &gt;&gt; 1){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  __</a:t>
            </a:r>
            <a:r>
              <a:rPr lang="en-US" sz="1400" dirty="0" err="1">
                <a:latin typeface="Courier"/>
                <a:cs typeface="Courier"/>
              </a:rPr>
              <a:t>syncthreads</a:t>
            </a:r>
            <a:r>
              <a:rPr lang="en-US" sz="1400" dirty="0">
                <a:latin typeface="Courier"/>
                <a:cs typeface="Courier"/>
              </a:rPr>
              <a:t>();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solidFill>
                  <a:srgbClr val="00B050"/>
                </a:solidFill>
                <a:latin typeface="Courier"/>
                <a:cs typeface="Courier"/>
              </a:rPr>
              <a:t>  if (t &lt; stride)</a:t>
            </a: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    </a:t>
            </a:r>
            <a:r>
              <a:rPr lang="en-US" sz="1400" dirty="0" err="1">
                <a:latin typeface="Courier"/>
                <a:cs typeface="Courier"/>
              </a:rPr>
              <a:t>partialSum</a:t>
            </a:r>
            <a:r>
              <a:rPr lang="en-US" sz="1400" dirty="0">
                <a:latin typeface="Courier"/>
                <a:cs typeface="Courier"/>
              </a:rPr>
              <a:t>[t] += </a:t>
            </a:r>
            <a:r>
              <a:rPr lang="en-US" sz="1400" dirty="0" err="1">
                <a:latin typeface="Courier"/>
                <a:cs typeface="Courier"/>
              </a:rPr>
              <a:t>partialSum</a:t>
            </a:r>
            <a:r>
              <a:rPr lang="en-US" sz="1400" dirty="0">
                <a:latin typeface="Courier"/>
                <a:cs typeface="Courier"/>
              </a:rPr>
              <a:t>[t + stride];</a:t>
            </a:r>
          </a:p>
          <a:p>
            <a:pPr marL="0" lvl="1" indent="-403225"/>
            <a:endParaRPr lang="en-US" sz="1400" dirty="0">
              <a:latin typeface="Courier"/>
              <a:cs typeface="Courier"/>
            </a:endParaRPr>
          </a:p>
          <a:p>
            <a:pPr marL="0" lvl="1" indent="-403225"/>
            <a:r>
              <a:rPr lang="en-US" sz="1400" dirty="0">
                <a:latin typeface="Courier"/>
                <a:cs typeface="Courier"/>
              </a:rPr>
              <a:t>}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9</a:t>
            </a:fld>
            <a:endParaRPr lang="en-US" altLang="en-US"/>
          </a:p>
        </p:txBody>
      </p:sp>
      <p:sp>
        <p:nvSpPr>
          <p:cNvPr id="22" name="Freeform 124">
            <a:extLst>
              <a:ext uri="{FF2B5EF4-FFF2-40B4-BE49-F238E27FC236}">
                <a16:creationId xmlns:a16="http://schemas.microsoft.com/office/drawing/2014/main" id="{54613223-A5DB-7C44-B388-D7F1A6C5A541}"/>
              </a:ext>
            </a:extLst>
          </p:cNvPr>
          <p:cNvSpPr>
            <a:spLocks/>
          </p:cNvSpPr>
          <p:nvPr/>
        </p:nvSpPr>
        <p:spPr bwMode="auto">
          <a:xfrm>
            <a:off x="5464225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3" name="Freeform 124">
            <a:extLst>
              <a:ext uri="{FF2B5EF4-FFF2-40B4-BE49-F238E27FC236}">
                <a16:creationId xmlns:a16="http://schemas.microsoft.com/office/drawing/2014/main" id="{CC49BFF9-A3D8-CB4E-AE95-4DABC19DC860}"/>
              </a:ext>
            </a:extLst>
          </p:cNvPr>
          <p:cNvSpPr>
            <a:spLocks/>
          </p:cNvSpPr>
          <p:nvPr/>
        </p:nvSpPr>
        <p:spPr bwMode="auto">
          <a:xfrm>
            <a:off x="5680249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4" name="Freeform 124">
            <a:extLst>
              <a:ext uri="{FF2B5EF4-FFF2-40B4-BE49-F238E27FC236}">
                <a16:creationId xmlns:a16="http://schemas.microsoft.com/office/drawing/2014/main" id="{791D5E78-38E9-7C4F-B22A-405CABFD299D}"/>
              </a:ext>
            </a:extLst>
          </p:cNvPr>
          <p:cNvSpPr>
            <a:spLocks/>
          </p:cNvSpPr>
          <p:nvPr/>
        </p:nvSpPr>
        <p:spPr bwMode="auto">
          <a:xfrm>
            <a:off x="5896273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5" name="Freeform 124">
            <a:extLst>
              <a:ext uri="{FF2B5EF4-FFF2-40B4-BE49-F238E27FC236}">
                <a16:creationId xmlns:a16="http://schemas.microsoft.com/office/drawing/2014/main" id="{8E214982-CF9D-454E-8DCA-3655FB08E46D}"/>
              </a:ext>
            </a:extLst>
          </p:cNvPr>
          <p:cNvSpPr>
            <a:spLocks/>
          </p:cNvSpPr>
          <p:nvPr/>
        </p:nvSpPr>
        <p:spPr bwMode="auto">
          <a:xfrm>
            <a:off x="6112297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6" name="Freeform 124">
            <a:extLst>
              <a:ext uri="{FF2B5EF4-FFF2-40B4-BE49-F238E27FC236}">
                <a16:creationId xmlns:a16="http://schemas.microsoft.com/office/drawing/2014/main" id="{7DEC92B0-1899-784B-80C6-012C81180396}"/>
              </a:ext>
            </a:extLst>
          </p:cNvPr>
          <p:cNvSpPr>
            <a:spLocks/>
          </p:cNvSpPr>
          <p:nvPr/>
        </p:nvSpPr>
        <p:spPr bwMode="auto">
          <a:xfrm>
            <a:off x="6372200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7" name="Freeform 124">
            <a:extLst>
              <a:ext uri="{FF2B5EF4-FFF2-40B4-BE49-F238E27FC236}">
                <a16:creationId xmlns:a16="http://schemas.microsoft.com/office/drawing/2014/main" id="{44C9E0F9-EF5A-AE4D-B21D-0DE42009EC37}"/>
              </a:ext>
            </a:extLst>
          </p:cNvPr>
          <p:cNvSpPr>
            <a:spLocks/>
          </p:cNvSpPr>
          <p:nvPr/>
        </p:nvSpPr>
        <p:spPr bwMode="auto">
          <a:xfrm>
            <a:off x="6588224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8" name="Freeform 124">
            <a:extLst>
              <a:ext uri="{FF2B5EF4-FFF2-40B4-BE49-F238E27FC236}">
                <a16:creationId xmlns:a16="http://schemas.microsoft.com/office/drawing/2014/main" id="{78570FB5-1486-CF4B-928B-CFADE186297C}"/>
              </a:ext>
            </a:extLst>
          </p:cNvPr>
          <p:cNvSpPr>
            <a:spLocks/>
          </p:cNvSpPr>
          <p:nvPr/>
        </p:nvSpPr>
        <p:spPr bwMode="auto">
          <a:xfrm>
            <a:off x="6804248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29" name="Freeform 124">
            <a:extLst>
              <a:ext uri="{FF2B5EF4-FFF2-40B4-BE49-F238E27FC236}">
                <a16:creationId xmlns:a16="http://schemas.microsoft.com/office/drawing/2014/main" id="{26363146-1016-1640-B043-54BC7E74D9A2}"/>
              </a:ext>
            </a:extLst>
          </p:cNvPr>
          <p:cNvSpPr>
            <a:spLocks/>
          </p:cNvSpPr>
          <p:nvPr/>
        </p:nvSpPr>
        <p:spPr bwMode="auto">
          <a:xfrm>
            <a:off x="7020272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0" name="Freeform 124">
            <a:extLst>
              <a:ext uri="{FF2B5EF4-FFF2-40B4-BE49-F238E27FC236}">
                <a16:creationId xmlns:a16="http://schemas.microsoft.com/office/drawing/2014/main" id="{98B0365F-413B-C544-8AAA-587834BD8B30}"/>
              </a:ext>
            </a:extLst>
          </p:cNvPr>
          <p:cNvSpPr>
            <a:spLocks/>
          </p:cNvSpPr>
          <p:nvPr/>
        </p:nvSpPr>
        <p:spPr bwMode="auto">
          <a:xfrm>
            <a:off x="7308304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1" name="Freeform 124">
            <a:extLst>
              <a:ext uri="{FF2B5EF4-FFF2-40B4-BE49-F238E27FC236}">
                <a16:creationId xmlns:a16="http://schemas.microsoft.com/office/drawing/2014/main" id="{2A49C649-28B3-5542-A7B4-C783190A404C}"/>
              </a:ext>
            </a:extLst>
          </p:cNvPr>
          <p:cNvSpPr>
            <a:spLocks/>
          </p:cNvSpPr>
          <p:nvPr/>
        </p:nvSpPr>
        <p:spPr bwMode="auto">
          <a:xfrm>
            <a:off x="7524328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2" name="Freeform 124">
            <a:extLst>
              <a:ext uri="{FF2B5EF4-FFF2-40B4-BE49-F238E27FC236}">
                <a16:creationId xmlns:a16="http://schemas.microsoft.com/office/drawing/2014/main" id="{FC149258-E5B6-314C-B40A-BACA88E74559}"/>
              </a:ext>
            </a:extLst>
          </p:cNvPr>
          <p:cNvSpPr>
            <a:spLocks/>
          </p:cNvSpPr>
          <p:nvPr/>
        </p:nvSpPr>
        <p:spPr bwMode="auto">
          <a:xfrm>
            <a:off x="7740352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3" name="Freeform 124">
            <a:extLst>
              <a:ext uri="{FF2B5EF4-FFF2-40B4-BE49-F238E27FC236}">
                <a16:creationId xmlns:a16="http://schemas.microsoft.com/office/drawing/2014/main" id="{01CD9033-E2E4-7240-A1BF-338B48C3547B}"/>
              </a:ext>
            </a:extLst>
          </p:cNvPr>
          <p:cNvSpPr>
            <a:spLocks/>
          </p:cNvSpPr>
          <p:nvPr/>
        </p:nvSpPr>
        <p:spPr bwMode="auto">
          <a:xfrm>
            <a:off x="7956376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4" name="Freeform 124">
            <a:extLst>
              <a:ext uri="{FF2B5EF4-FFF2-40B4-BE49-F238E27FC236}">
                <a16:creationId xmlns:a16="http://schemas.microsoft.com/office/drawing/2014/main" id="{948D43BB-A045-224F-BDE7-44B8116F0A49}"/>
              </a:ext>
            </a:extLst>
          </p:cNvPr>
          <p:cNvSpPr>
            <a:spLocks/>
          </p:cNvSpPr>
          <p:nvPr/>
        </p:nvSpPr>
        <p:spPr bwMode="auto">
          <a:xfrm>
            <a:off x="8243391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5" name="Freeform 124">
            <a:extLst>
              <a:ext uri="{FF2B5EF4-FFF2-40B4-BE49-F238E27FC236}">
                <a16:creationId xmlns:a16="http://schemas.microsoft.com/office/drawing/2014/main" id="{37DD8ED3-48CE-5845-AD61-F5C23B561073}"/>
              </a:ext>
            </a:extLst>
          </p:cNvPr>
          <p:cNvSpPr>
            <a:spLocks/>
          </p:cNvSpPr>
          <p:nvPr/>
        </p:nvSpPr>
        <p:spPr bwMode="auto">
          <a:xfrm>
            <a:off x="8459415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6" name="Freeform 124">
            <a:extLst>
              <a:ext uri="{FF2B5EF4-FFF2-40B4-BE49-F238E27FC236}">
                <a16:creationId xmlns:a16="http://schemas.microsoft.com/office/drawing/2014/main" id="{F657EAF5-AE76-6B42-8A0E-9AA755DB1B26}"/>
              </a:ext>
            </a:extLst>
          </p:cNvPr>
          <p:cNvSpPr>
            <a:spLocks/>
          </p:cNvSpPr>
          <p:nvPr/>
        </p:nvSpPr>
        <p:spPr bwMode="auto">
          <a:xfrm>
            <a:off x="8675439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7" name="Freeform 124">
            <a:extLst>
              <a:ext uri="{FF2B5EF4-FFF2-40B4-BE49-F238E27FC236}">
                <a16:creationId xmlns:a16="http://schemas.microsoft.com/office/drawing/2014/main" id="{C3984FBF-A060-DC47-8DA9-BC89CF341A19}"/>
              </a:ext>
            </a:extLst>
          </p:cNvPr>
          <p:cNvSpPr>
            <a:spLocks/>
          </p:cNvSpPr>
          <p:nvPr/>
        </p:nvSpPr>
        <p:spPr bwMode="auto">
          <a:xfrm>
            <a:off x="8891463" y="5127766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8" name="Freeform 124">
            <a:extLst>
              <a:ext uri="{FF2B5EF4-FFF2-40B4-BE49-F238E27FC236}">
                <a16:creationId xmlns:a16="http://schemas.microsoft.com/office/drawing/2014/main" id="{1F4ED1D0-55AE-2246-A10B-FC397742424E}"/>
              </a:ext>
            </a:extLst>
          </p:cNvPr>
          <p:cNvSpPr>
            <a:spLocks/>
          </p:cNvSpPr>
          <p:nvPr/>
        </p:nvSpPr>
        <p:spPr bwMode="auto">
          <a:xfrm>
            <a:off x="5453054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39" name="Freeform 124">
            <a:extLst>
              <a:ext uri="{FF2B5EF4-FFF2-40B4-BE49-F238E27FC236}">
                <a16:creationId xmlns:a16="http://schemas.microsoft.com/office/drawing/2014/main" id="{F7C1F4D9-21EB-F54D-8E7D-E2941343753B}"/>
              </a:ext>
            </a:extLst>
          </p:cNvPr>
          <p:cNvSpPr>
            <a:spLocks/>
          </p:cNvSpPr>
          <p:nvPr/>
        </p:nvSpPr>
        <p:spPr bwMode="auto">
          <a:xfrm>
            <a:off x="5669078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0" name="Freeform 124">
            <a:extLst>
              <a:ext uri="{FF2B5EF4-FFF2-40B4-BE49-F238E27FC236}">
                <a16:creationId xmlns:a16="http://schemas.microsoft.com/office/drawing/2014/main" id="{24B9E8E1-4411-CA44-AAB4-7F176DC59BE1}"/>
              </a:ext>
            </a:extLst>
          </p:cNvPr>
          <p:cNvSpPr>
            <a:spLocks/>
          </p:cNvSpPr>
          <p:nvPr/>
        </p:nvSpPr>
        <p:spPr bwMode="auto">
          <a:xfrm>
            <a:off x="5885102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1" name="Freeform 124">
            <a:extLst>
              <a:ext uri="{FF2B5EF4-FFF2-40B4-BE49-F238E27FC236}">
                <a16:creationId xmlns:a16="http://schemas.microsoft.com/office/drawing/2014/main" id="{3D89DB86-62FA-584F-9AFA-E83641963C5C}"/>
              </a:ext>
            </a:extLst>
          </p:cNvPr>
          <p:cNvSpPr>
            <a:spLocks/>
          </p:cNvSpPr>
          <p:nvPr/>
        </p:nvSpPr>
        <p:spPr bwMode="auto">
          <a:xfrm>
            <a:off x="6101126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/>
            </a:solidFill>
            <a:prstDash val="solid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2" name="Freeform 124">
            <a:extLst>
              <a:ext uri="{FF2B5EF4-FFF2-40B4-BE49-F238E27FC236}">
                <a16:creationId xmlns:a16="http://schemas.microsoft.com/office/drawing/2014/main" id="{A4DD5533-B085-414F-91D4-3145B0E90E3D}"/>
              </a:ext>
            </a:extLst>
          </p:cNvPr>
          <p:cNvSpPr>
            <a:spLocks/>
          </p:cNvSpPr>
          <p:nvPr/>
        </p:nvSpPr>
        <p:spPr bwMode="auto">
          <a:xfrm>
            <a:off x="6361029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3" name="Freeform 124">
            <a:extLst>
              <a:ext uri="{FF2B5EF4-FFF2-40B4-BE49-F238E27FC236}">
                <a16:creationId xmlns:a16="http://schemas.microsoft.com/office/drawing/2014/main" id="{351A7BDB-C2A3-7B49-BADA-7D25D5E1C8CC}"/>
              </a:ext>
            </a:extLst>
          </p:cNvPr>
          <p:cNvSpPr>
            <a:spLocks/>
          </p:cNvSpPr>
          <p:nvPr/>
        </p:nvSpPr>
        <p:spPr bwMode="auto">
          <a:xfrm>
            <a:off x="6577053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4" name="Freeform 124">
            <a:extLst>
              <a:ext uri="{FF2B5EF4-FFF2-40B4-BE49-F238E27FC236}">
                <a16:creationId xmlns:a16="http://schemas.microsoft.com/office/drawing/2014/main" id="{94E1DF58-9728-8D45-89E5-3ED1D9F0C708}"/>
              </a:ext>
            </a:extLst>
          </p:cNvPr>
          <p:cNvSpPr>
            <a:spLocks/>
          </p:cNvSpPr>
          <p:nvPr/>
        </p:nvSpPr>
        <p:spPr bwMode="auto">
          <a:xfrm>
            <a:off x="6793077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5" name="Freeform 124">
            <a:extLst>
              <a:ext uri="{FF2B5EF4-FFF2-40B4-BE49-F238E27FC236}">
                <a16:creationId xmlns:a16="http://schemas.microsoft.com/office/drawing/2014/main" id="{A6F44E21-3911-7E44-B1BF-5D8E6C27FD2C}"/>
              </a:ext>
            </a:extLst>
          </p:cNvPr>
          <p:cNvSpPr>
            <a:spLocks/>
          </p:cNvSpPr>
          <p:nvPr/>
        </p:nvSpPr>
        <p:spPr bwMode="auto">
          <a:xfrm>
            <a:off x="7009101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6" name="Freeform 124">
            <a:extLst>
              <a:ext uri="{FF2B5EF4-FFF2-40B4-BE49-F238E27FC236}">
                <a16:creationId xmlns:a16="http://schemas.microsoft.com/office/drawing/2014/main" id="{2D574DAE-A789-AD48-9BE6-833F6CDCE957}"/>
              </a:ext>
            </a:extLst>
          </p:cNvPr>
          <p:cNvSpPr>
            <a:spLocks/>
          </p:cNvSpPr>
          <p:nvPr/>
        </p:nvSpPr>
        <p:spPr bwMode="auto">
          <a:xfrm>
            <a:off x="7297133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7" name="Freeform 124">
            <a:extLst>
              <a:ext uri="{FF2B5EF4-FFF2-40B4-BE49-F238E27FC236}">
                <a16:creationId xmlns:a16="http://schemas.microsoft.com/office/drawing/2014/main" id="{9A397DED-243D-3147-8B30-E6CC8A8CB546}"/>
              </a:ext>
            </a:extLst>
          </p:cNvPr>
          <p:cNvSpPr>
            <a:spLocks/>
          </p:cNvSpPr>
          <p:nvPr/>
        </p:nvSpPr>
        <p:spPr bwMode="auto">
          <a:xfrm>
            <a:off x="7513157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8" name="Freeform 124">
            <a:extLst>
              <a:ext uri="{FF2B5EF4-FFF2-40B4-BE49-F238E27FC236}">
                <a16:creationId xmlns:a16="http://schemas.microsoft.com/office/drawing/2014/main" id="{F0D22E05-D966-334A-9B94-C0D2C099F5E0}"/>
              </a:ext>
            </a:extLst>
          </p:cNvPr>
          <p:cNvSpPr>
            <a:spLocks/>
          </p:cNvSpPr>
          <p:nvPr/>
        </p:nvSpPr>
        <p:spPr bwMode="auto">
          <a:xfrm>
            <a:off x="7729181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49" name="Freeform 124">
            <a:extLst>
              <a:ext uri="{FF2B5EF4-FFF2-40B4-BE49-F238E27FC236}">
                <a16:creationId xmlns:a16="http://schemas.microsoft.com/office/drawing/2014/main" id="{B21A17AE-DA7D-5E4C-AA53-2238294F0CCE}"/>
              </a:ext>
            </a:extLst>
          </p:cNvPr>
          <p:cNvSpPr>
            <a:spLocks/>
          </p:cNvSpPr>
          <p:nvPr/>
        </p:nvSpPr>
        <p:spPr bwMode="auto">
          <a:xfrm>
            <a:off x="7945205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0" name="Freeform 124">
            <a:extLst>
              <a:ext uri="{FF2B5EF4-FFF2-40B4-BE49-F238E27FC236}">
                <a16:creationId xmlns:a16="http://schemas.microsoft.com/office/drawing/2014/main" id="{DD007F72-762E-3540-90FA-DDA3C66CC674}"/>
              </a:ext>
            </a:extLst>
          </p:cNvPr>
          <p:cNvSpPr>
            <a:spLocks/>
          </p:cNvSpPr>
          <p:nvPr/>
        </p:nvSpPr>
        <p:spPr bwMode="auto">
          <a:xfrm>
            <a:off x="8232220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1" name="Freeform 124">
            <a:extLst>
              <a:ext uri="{FF2B5EF4-FFF2-40B4-BE49-F238E27FC236}">
                <a16:creationId xmlns:a16="http://schemas.microsoft.com/office/drawing/2014/main" id="{6374B589-50F8-AC4E-93AD-5CC14EDF4AC4}"/>
              </a:ext>
            </a:extLst>
          </p:cNvPr>
          <p:cNvSpPr>
            <a:spLocks/>
          </p:cNvSpPr>
          <p:nvPr/>
        </p:nvSpPr>
        <p:spPr bwMode="auto">
          <a:xfrm>
            <a:off x="8448244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2" name="Freeform 124">
            <a:extLst>
              <a:ext uri="{FF2B5EF4-FFF2-40B4-BE49-F238E27FC236}">
                <a16:creationId xmlns:a16="http://schemas.microsoft.com/office/drawing/2014/main" id="{6858BC52-A262-3846-B335-1A6A62A4F340}"/>
              </a:ext>
            </a:extLst>
          </p:cNvPr>
          <p:cNvSpPr>
            <a:spLocks/>
          </p:cNvSpPr>
          <p:nvPr/>
        </p:nvSpPr>
        <p:spPr bwMode="auto">
          <a:xfrm>
            <a:off x="8664268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53" name="Freeform 124">
            <a:extLst>
              <a:ext uri="{FF2B5EF4-FFF2-40B4-BE49-F238E27FC236}">
                <a16:creationId xmlns:a16="http://schemas.microsoft.com/office/drawing/2014/main" id="{B953FBE7-B805-324D-BC0E-EFFF9C9C5A54}"/>
              </a:ext>
            </a:extLst>
          </p:cNvPr>
          <p:cNvSpPr>
            <a:spLocks/>
          </p:cNvSpPr>
          <p:nvPr/>
        </p:nvSpPr>
        <p:spPr bwMode="auto">
          <a:xfrm>
            <a:off x="8880292" y="5821125"/>
            <a:ext cx="73025" cy="468000"/>
          </a:xfrm>
          <a:custGeom>
            <a:avLst/>
            <a:gdLst>
              <a:gd name="T0" fmla="*/ 56 w 208"/>
              <a:gd name="T1" fmla="*/ 0 h 1536"/>
              <a:gd name="T2" fmla="*/ 200 w 208"/>
              <a:gd name="T3" fmla="*/ 192 h 1536"/>
              <a:gd name="T4" fmla="*/ 8 w 208"/>
              <a:gd name="T5" fmla="*/ 336 h 1536"/>
              <a:gd name="T6" fmla="*/ 152 w 208"/>
              <a:gd name="T7" fmla="*/ 528 h 1536"/>
              <a:gd name="T8" fmla="*/ 8 w 208"/>
              <a:gd name="T9" fmla="*/ 720 h 1536"/>
              <a:gd name="T10" fmla="*/ 152 w 208"/>
              <a:gd name="T11" fmla="*/ 816 h 1536"/>
              <a:gd name="T12" fmla="*/ 56 w 208"/>
              <a:gd name="T13" fmla="*/ 960 h 1536"/>
              <a:gd name="T14" fmla="*/ 152 w 208"/>
              <a:gd name="T15" fmla="*/ 1104 h 1536"/>
              <a:gd name="T16" fmla="*/ 8 w 208"/>
              <a:gd name="T17" fmla="*/ 1248 h 1536"/>
              <a:gd name="T18" fmla="*/ 104 w 208"/>
              <a:gd name="T19" fmla="*/ 1344 h 1536"/>
              <a:gd name="T20" fmla="*/ 56 w 208"/>
              <a:gd name="T21" fmla="*/ 1536 h 1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"/>
              <a:gd name="T34" fmla="*/ 0 h 1536"/>
              <a:gd name="T35" fmla="*/ 208 w 208"/>
              <a:gd name="T36" fmla="*/ 1536 h 1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" h="1536">
                <a:moveTo>
                  <a:pt x="56" y="0"/>
                </a:moveTo>
                <a:cubicBezTo>
                  <a:pt x="132" y="68"/>
                  <a:pt x="208" y="136"/>
                  <a:pt x="200" y="192"/>
                </a:cubicBezTo>
                <a:cubicBezTo>
                  <a:pt x="192" y="248"/>
                  <a:pt x="16" y="280"/>
                  <a:pt x="8" y="336"/>
                </a:cubicBezTo>
                <a:cubicBezTo>
                  <a:pt x="0" y="392"/>
                  <a:pt x="152" y="464"/>
                  <a:pt x="152" y="528"/>
                </a:cubicBezTo>
                <a:cubicBezTo>
                  <a:pt x="152" y="592"/>
                  <a:pt x="8" y="672"/>
                  <a:pt x="8" y="720"/>
                </a:cubicBezTo>
                <a:cubicBezTo>
                  <a:pt x="8" y="768"/>
                  <a:pt x="144" y="776"/>
                  <a:pt x="152" y="816"/>
                </a:cubicBezTo>
                <a:cubicBezTo>
                  <a:pt x="160" y="856"/>
                  <a:pt x="56" y="912"/>
                  <a:pt x="56" y="960"/>
                </a:cubicBezTo>
                <a:cubicBezTo>
                  <a:pt x="56" y="1008"/>
                  <a:pt x="160" y="1056"/>
                  <a:pt x="152" y="1104"/>
                </a:cubicBezTo>
                <a:cubicBezTo>
                  <a:pt x="144" y="1152"/>
                  <a:pt x="16" y="1208"/>
                  <a:pt x="8" y="1248"/>
                </a:cubicBezTo>
                <a:cubicBezTo>
                  <a:pt x="0" y="1288"/>
                  <a:pt x="96" y="1296"/>
                  <a:pt x="104" y="1344"/>
                </a:cubicBezTo>
                <a:cubicBezTo>
                  <a:pt x="112" y="1392"/>
                  <a:pt x="40" y="1496"/>
                  <a:pt x="56" y="1536"/>
                </a:cubicBezTo>
              </a:path>
            </a:pathLst>
          </a:custGeom>
          <a:noFill/>
          <a:ln w="28440">
            <a:solidFill>
              <a:srgbClr val="00B050">
                <a:alpha val="50196"/>
              </a:srgb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>
              <a:latin typeface="Calibri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B594FF3-1752-D943-8C3F-A10E44C126D3}"/>
              </a:ext>
            </a:extLst>
          </p:cNvPr>
          <p:cNvSpPr txBox="1"/>
          <p:nvPr/>
        </p:nvSpPr>
        <p:spPr>
          <a:xfrm>
            <a:off x="4076381" y="4555849"/>
            <a:ext cx="12073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 pitchFamily="2" charset="0"/>
              </a:rPr>
              <a:t>stride = 16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2D7D910-FBC2-0C49-B799-A054F634CC00}"/>
              </a:ext>
            </a:extLst>
          </p:cNvPr>
          <p:cNvSpPr txBox="1"/>
          <p:nvPr/>
        </p:nvSpPr>
        <p:spPr>
          <a:xfrm>
            <a:off x="4079855" y="5223266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 pitchFamily="2" charset="0"/>
              </a:rPr>
              <a:t>stride = 8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FF3648C-0AEC-D241-B7BB-AF012360319B}"/>
              </a:ext>
            </a:extLst>
          </p:cNvPr>
          <p:cNvSpPr txBox="1"/>
          <p:nvPr/>
        </p:nvSpPr>
        <p:spPr>
          <a:xfrm>
            <a:off x="4079855" y="5916625"/>
            <a:ext cx="11144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" pitchFamily="2" charset="0"/>
              </a:rPr>
              <a:t>stride = 4</a:t>
            </a: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F7EA0EB7-A7E6-4A43-A93B-9E1325176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1185" y="4163637"/>
            <a:ext cx="3751670" cy="234000"/>
          </a:xfrm>
          <a:prstGeom prst="rect">
            <a:avLst/>
          </a:prstGeom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0D633315-A7A6-A64D-9850-77F94268F483}"/>
              </a:ext>
            </a:extLst>
          </p:cNvPr>
          <p:cNvSpPr txBox="1"/>
          <p:nvPr/>
        </p:nvSpPr>
        <p:spPr>
          <a:xfrm>
            <a:off x="533477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C459E05-7958-6545-9CA5-6ECD484DD5E5}"/>
              </a:ext>
            </a:extLst>
          </p:cNvPr>
          <p:cNvSpPr txBox="1"/>
          <p:nvPr/>
        </p:nvSpPr>
        <p:spPr>
          <a:xfrm>
            <a:off x="629362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1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BE50F0B-6F9D-904E-9752-DC51351B5840}"/>
              </a:ext>
            </a:extLst>
          </p:cNvPr>
          <p:cNvSpPr txBox="1"/>
          <p:nvPr/>
        </p:nvSpPr>
        <p:spPr>
          <a:xfrm>
            <a:off x="720167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2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0DB50C4-0835-E448-BC7C-D0498A6259AF}"/>
              </a:ext>
            </a:extLst>
          </p:cNvPr>
          <p:cNvSpPr txBox="1"/>
          <p:nvPr/>
        </p:nvSpPr>
        <p:spPr>
          <a:xfrm>
            <a:off x="8160528" y="4149080"/>
            <a:ext cx="936103" cy="246221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i="1" dirty="0"/>
              <a:t>Warp 3</a:t>
            </a: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2DF97387-FD03-D049-962A-2D8015A24374}"/>
              </a:ext>
            </a:extLst>
          </p:cNvPr>
          <p:cNvGrpSpPr/>
          <p:nvPr/>
        </p:nvGrpSpPr>
        <p:grpSpPr>
          <a:xfrm>
            <a:off x="5453054" y="4447224"/>
            <a:ext cx="3500263" cy="468000"/>
            <a:chOff x="5453054" y="4447224"/>
            <a:chExt cx="3500263" cy="468000"/>
          </a:xfrm>
        </p:grpSpPr>
        <p:sp>
          <p:nvSpPr>
            <p:cNvPr id="78" name="Freeform 124">
              <a:extLst>
                <a:ext uri="{FF2B5EF4-FFF2-40B4-BE49-F238E27FC236}">
                  <a16:creationId xmlns:a16="http://schemas.microsoft.com/office/drawing/2014/main" id="{7B340EE6-D428-864A-9204-3C9E50B4F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3054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79" name="Freeform 124">
              <a:extLst>
                <a:ext uri="{FF2B5EF4-FFF2-40B4-BE49-F238E27FC236}">
                  <a16:creationId xmlns:a16="http://schemas.microsoft.com/office/drawing/2014/main" id="{A2C930E8-A63B-F740-AF7C-7C6A1F8D4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078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0" name="Freeform 124">
              <a:extLst>
                <a:ext uri="{FF2B5EF4-FFF2-40B4-BE49-F238E27FC236}">
                  <a16:creationId xmlns:a16="http://schemas.microsoft.com/office/drawing/2014/main" id="{356EB7AD-5C75-F544-B3C8-FCDFAD8C0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5102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1" name="Freeform 124">
              <a:extLst>
                <a:ext uri="{FF2B5EF4-FFF2-40B4-BE49-F238E27FC236}">
                  <a16:creationId xmlns:a16="http://schemas.microsoft.com/office/drawing/2014/main" id="{B809E966-8E7A-F148-87E1-1529325EA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1126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2" name="Freeform 124">
              <a:extLst>
                <a:ext uri="{FF2B5EF4-FFF2-40B4-BE49-F238E27FC236}">
                  <a16:creationId xmlns:a16="http://schemas.microsoft.com/office/drawing/2014/main" id="{95DB2F15-146D-1F49-A7B1-BF35D2E99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1029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3" name="Freeform 124">
              <a:extLst>
                <a:ext uri="{FF2B5EF4-FFF2-40B4-BE49-F238E27FC236}">
                  <a16:creationId xmlns:a16="http://schemas.microsoft.com/office/drawing/2014/main" id="{6F58AB08-7DF1-1144-94E8-240432F94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7053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4" name="Freeform 124">
              <a:extLst>
                <a:ext uri="{FF2B5EF4-FFF2-40B4-BE49-F238E27FC236}">
                  <a16:creationId xmlns:a16="http://schemas.microsoft.com/office/drawing/2014/main" id="{C8CC4EC3-A5AD-D54C-AD27-855AAD60F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3077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5" name="Freeform 124">
              <a:extLst>
                <a:ext uri="{FF2B5EF4-FFF2-40B4-BE49-F238E27FC236}">
                  <a16:creationId xmlns:a16="http://schemas.microsoft.com/office/drawing/2014/main" id="{E5867BB5-EBE0-5E4E-8048-ED8E2A50D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9101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6" name="Freeform 124">
              <a:extLst>
                <a:ext uri="{FF2B5EF4-FFF2-40B4-BE49-F238E27FC236}">
                  <a16:creationId xmlns:a16="http://schemas.microsoft.com/office/drawing/2014/main" id="{DEE45F81-17FC-C841-AA45-CC1B58AAD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7133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7" name="Freeform 124">
              <a:extLst>
                <a:ext uri="{FF2B5EF4-FFF2-40B4-BE49-F238E27FC236}">
                  <a16:creationId xmlns:a16="http://schemas.microsoft.com/office/drawing/2014/main" id="{AD7784C6-8B6C-CB45-9287-5D71C8CD79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3157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8" name="Freeform 124">
              <a:extLst>
                <a:ext uri="{FF2B5EF4-FFF2-40B4-BE49-F238E27FC236}">
                  <a16:creationId xmlns:a16="http://schemas.microsoft.com/office/drawing/2014/main" id="{0422D32D-AF38-694F-BEA7-3A9A5AF0C26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9181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89" name="Freeform 124">
              <a:extLst>
                <a:ext uri="{FF2B5EF4-FFF2-40B4-BE49-F238E27FC236}">
                  <a16:creationId xmlns:a16="http://schemas.microsoft.com/office/drawing/2014/main" id="{B837A43B-094D-D447-9539-BDCB8EA9B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5205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0" name="Freeform 124">
              <a:extLst>
                <a:ext uri="{FF2B5EF4-FFF2-40B4-BE49-F238E27FC236}">
                  <a16:creationId xmlns:a16="http://schemas.microsoft.com/office/drawing/2014/main" id="{EF484DE8-90C2-5F44-A611-FCE62DE38F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2220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1" name="Freeform 124">
              <a:extLst>
                <a:ext uri="{FF2B5EF4-FFF2-40B4-BE49-F238E27FC236}">
                  <a16:creationId xmlns:a16="http://schemas.microsoft.com/office/drawing/2014/main" id="{B0A8E582-2DA5-F04D-B3F2-05AAA9BA0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244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2" name="Freeform 124">
              <a:extLst>
                <a:ext uri="{FF2B5EF4-FFF2-40B4-BE49-F238E27FC236}">
                  <a16:creationId xmlns:a16="http://schemas.microsoft.com/office/drawing/2014/main" id="{07C70E4B-18A5-DF41-9D9A-2BF0456B4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4268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  <p:sp>
          <p:nvSpPr>
            <p:cNvPr id="93" name="Freeform 124">
              <a:extLst>
                <a:ext uri="{FF2B5EF4-FFF2-40B4-BE49-F238E27FC236}">
                  <a16:creationId xmlns:a16="http://schemas.microsoft.com/office/drawing/2014/main" id="{6D2BB04F-8ABB-FE4B-9306-FBAE38A4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0292" y="4447224"/>
              <a:ext cx="73025" cy="468000"/>
            </a:xfrm>
            <a:custGeom>
              <a:avLst/>
              <a:gdLst>
                <a:gd name="T0" fmla="*/ 56 w 208"/>
                <a:gd name="T1" fmla="*/ 0 h 1536"/>
                <a:gd name="T2" fmla="*/ 200 w 208"/>
                <a:gd name="T3" fmla="*/ 192 h 1536"/>
                <a:gd name="T4" fmla="*/ 8 w 208"/>
                <a:gd name="T5" fmla="*/ 336 h 1536"/>
                <a:gd name="T6" fmla="*/ 152 w 208"/>
                <a:gd name="T7" fmla="*/ 528 h 1536"/>
                <a:gd name="T8" fmla="*/ 8 w 208"/>
                <a:gd name="T9" fmla="*/ 720 h 1536"/>
                <a:gd name="T10" fmla="*/ 152 w 208"/>
                <a:gd name="T11" fmla="*/ 816 h 1536"/>
                <a:gd name="T12" fmla="*/ 56 w 208"/>
                <a:gd name="T13" fmla="*/ 960 h 1536"/>
                <a:gd name="T14" fmla="*/ 152 w 208"/>
                <a:gd name="T15" fmla="*/ 1104 h 1536"/>
                <a:gd name="T16" fmla="*/ 8 w 208"/>
                <a:gd name="T17" fmla="*/ 1248 h 1536"/>
                <a:gd name="T18" fmla="*/ 104 w 208"/>
                <a:gd name="T19" fmla="*/ 1344 h 1536"/>
                <a:gd name="T20" fmla="*/ 56 w 208"/>
                <a:gd name="T21" fmla="*/ 1536 h 1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8"/>
                <a:gd name="T34" fmla="*/ 0 h 1536"/>
                <a:gd name="T35" fmla="*/ 208 w 208"/>
                <a:gd name="T36" fmla="*/ 1536 h 1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8" h="1536">
                  <a:moveTo>
                    <a:pt x="56" y="0"/>
                  </a:moveTo>
                  <a:cubicBezTo>
                    <a:pt x="132" y="68"/>
                    <a:pt x="208" y="136"/>
                    <a:pt x="200" y="192"/>
                  </a:cubicBezTo>
                  <a:cubicBezTo>
                    <a:pt x="192" y="248"/>
                    <a:pt x="16" y="280"/>
                    <a:pt x="8" y="336"/>
                  </a:cubicBezTo>
                  <a:cubicBezTo>
                    <a:pt x="0" y="392"/>
                    <a:pt x="152" y="464"/>
                    <a:pt x="152" y="528"/>
                  </a:cubicBezTo>
                  <a:cubicBezTo>
                    <a:pt x="152" y="592"/>
                    <a:pt x="8" y="672"/>
                    <a:pt x="8" y="720"/>
                  </a:cubicBezTo>
                  <a:cubicBezTo>
                    <a:pt x="8" y="768"/>
                    <a:pt x="144" y="776"/>
                    <a:pt x="152" y="816"/>
                  </a:cubicBezTo>
                  <a:cubicBezTo>
                    <a:pt x="160" y="856"/>
                    <a:pt x="56" y="912"/>
                    <a:pt x="56" y="960"/>
                  </a:cubicBezTo>
                  <a:cubicBezTo>
                    <a:pt x="56" y="1008"/>
                    <a:pt x="160" y="1056"/>
                    <a:pt x="152" y="1104"/>
                  </a:cubicBezTo>
                  <a:cubicBezTo>
                    <a:pt x="144" y="1152"/>
                    <a:pt x="16" y="1208"/>
                    <a:pt x="8" y="1248"/>
                  </a:cubicBezTo>
                  <a:cubicBezTo>
                    <a:pt x="0" y="1288"/>
                    <a:pt x="96" y="1296"/>
                    <a:pt x="104" y="1344"/>
                  </a:cubicBezTo>
                  <a:cubicBezTo>
                    <a:pt x="112" y="1392"/>
                    <a:pt x="40" y="1496"/>
                    <a:pt x="56" y="1536"/>
                  </a:cubicBezTo>
                </a:path>
              </a:pathLst>
            </a:custGeom>
            <a:noFill/>
            <a:ln w="28440">
              <a:solidFill>
                <a:srgbClr val="00B050"/>
              </a:solidFill>
              <a:prstDash val="solid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charset="0"/>
              </a:endParaRPr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6739B86E-B58E-4646-A882-7672969C4923}"/>
              </a:ext>
            </a:extLst>
          </p:cNvPr>
          <p:cNvSpPr txBox="1"/>
          <p:nvPr/>
        </p:nvSpPr>
        <p:spPr>
          <a:xfrm>
            <a:off x="606595" y="4974267"/>
            <a:ext cx="23812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Warp utilization </a:t>
            </a:r>
          </a:p>
          <a:p>
            <a:r>
              <a:rPr lang="en-US" sz="2400" dirty="0"/>
              <a:t>is maximized</a:t>
            </a:r>
          </a:p>
        </p:txBody>
      </p:sp>
    </p:spTree>
    <p:extLst>
      <p:ext uri="{BB962C8B-B14F-4D97-AF65-F5344CB8AC3E}">
        <p14:creationId xmlns:p14="http://schemas.microsoft.com/office/powerpoint/2010/main" val="267296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70" grpId="0"/>
      <p:bldP spid="71" grpId="0"/>
      <p:bldP spid="72" grpId="0"/>
      <p:bldP spid="74" grpId="0" animBg="1"/>
      <p:bldP spid="75" grpId="0" animBg="1"/>
      <p:bldP spid="76" grpId="0" animBg="1"/>
      <p:bldP spid="77" grpId="0" animBg="1"/>
      <p:bldP spid="9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,3|4,1|14,8|4,2|4,:|5,7|0,8|0,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,8|2,1|3,9|3,4|8,6|2,9|6,4|19,5|2,1|5,2|10,7|5,9|7,6|12,2|8,:|3,3|20,4"/>
</p:tagLst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2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3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3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4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5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5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5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5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64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8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9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9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24.xml><?xml version="1.0" encoding="utf-8"?>
<a:theme xmlns:a="http://schemas.openxmlformats.org/drawingml/2006/main" name="98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_Office 테마">
  <a:themeElements>
    <a:clrScheme name="기본">
      <a:dk1>
        <a:sysClr val="windowText" lastClr="000000"/>
      </a:dk1>
      <a:lt1>
        <a:sysClr val="window" lastClr="FFFFFF"/>
      </a:lt1>
      <a:dk2>
        <a:srgbClr val="1B6AA3"/>
      </a:dk2>
      <a:lt2>
        <a:srgbClr val="FFFFFF"/>
      </a:lt2>
      <a:accent1>
        <a:srgbClr val="5DA5DA"/>
      </a:accent1>
      <a:accent2>
        <a:srgbClr val="FAA43A"/>
      </a:accent2>
      <a:accent3>
        <a:srgbClr val="60BD68"/>
      </a:accent3>
      <a:accent4>
        <a:srgbClr val="F17CB0"/>
      </a:accent4>
      <a:accent5>
        <a:srgbClr val="B2912F"/>
      </a:accent5>
      <a:accent6>
        <a:srgbClr val="307D99"/>
      </a:accent6>
      <a:hlink>
        <a:srgbClr val="0563C1"/>
      </a:hlink>
      <a:folHlink>
        <a:srgbClr val="954F72"/>
      </a:folHlink>
    </a:clrScheme>
    <a:fontScheme name="Calibri - 나눔고딕">
      <a:majorFont>
        <a:latin typeface="Calibri"/>
        <a:ea typeface="나눔고딕"/>
        <a:cs typeface=""/>
      </a:majorFont>
      <a:minorFont>
        <a:latin typeface="Calibri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13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148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15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152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Ed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Office Theme">
  <a:themeElements>
    <a:clrScheme name="Custom 7">
      <a:dk1>
        <a:srgbClr val="990000"/>
      </a:dk1>
      <a:lt1>
        <a:srgbClr val="FFFFFF"/>
      </a:lt1>
      <a:dk2>
        <a:srgbClr val="FFFFFF"/>
      </a:dk2>
      <a:lt2>
        <a:srgbClr val="FFFFFF"/>
      </a:lt2>
      <a:accent1>
        <a:srgbClr val="606060"/>
      </a:accent1>
      <a:accent2>
        <a:srgbClr val="A9A9A9"/>
      </a:accent2>
      <a:accent3>
        <a:srgbClr val="CCCCCC"/>
      </a:accent3>
      <a:accent4>
        <a:srgbClr val="990000"/>
      </a:accent4>
      <a:accent5>
        <a:srgbClr val="000000"/>
      </a:accent5>
      <a:accent6>
        <a:srgbClr val="969696"/>
      </a:accent6>
      <a:hlink>
        <a:srgbClr val="990000"/>
      </a:hlink>
      <a:folHlink>
        <a:srgbClr val="AEAE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176422</TotalTime>
  <Words>6024</Words>
  <Application>Microsoft Macintosh PowerPoint</Application>
  <PresentationFormat>On-screen Show (4:3)</PresentationFormat>
  <Paragraphs>1191</Paragraphs>
  <Slides>79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29</vt:i4>
      </vt:variant>
      <vt:variant>
        <vt:lpstr>Slide Titles</vt:lpstr>
      </vt:variant>
      <vt:variant>
        <vt:i4>79</vt:i4>
      </vt:variant>
    </vt:vector>
  </HeadingPairs>
  <TitlesOfParts>
    <vt:vector size="118" baseType="lpstr">
      <vt:lpstr>Arial</vt:lpstr>
      <vt:lpstr>Calibri</vt:lpstr>
      <vt:lpstr>Consolas</vt:lpstr>
      <vt:lpstr>Courier</vt:lpstr>
      <vt:lpstr>Courier New</vt:lpstr>
      <vt:lpstr>Garamond</vt:lpstr>
      <vt:lpstr>Lucida Console</vt:lpstr>
      <vt:lpstr>Tahoma</vt:lpstr>
      <vt:lpstr>Times New Roman</vt:lpstr>
      <vt:lpstr>Wingdings</vt:lpstr>
      <vt:lpstr>Edge</vt:lpstr>
      <vt:lpstr>1_Edge</vt:lpstr>
      <vt:lpstr>3_Edge</vt:lpstr>
      <vt:lpstr>4_Edge</vt:lpstr>
      <vt:lpstr>6_Edge</vt:lpstr>
      <vt:lpstr>8_Edge</vt:lpstr>
      <vt:lpstr>2_Office Theme</vt:lpstr>
      <vt:lpstr>9_Edge</vt:lpstr>
      <vt:lpstr>17_Edge</vt:lpstr>
      <vt:lpstr>13_Edge</vt:lpstr>
      <vt:lpstr>23_Edge</vt:lpstr>
      <vt:lpstr>35_Edge</vt:lpstr>
      <vt:lpstr>39_Edge</vt:lpstr>
      <vt:lpstr>49_Edge</vt:lpstr>
      <vt:lpstr>56_Edge</vt:lpstr>
      <vt:lpstr>57_Edge</vt:lpstr>
      <vt:lpstr>58_Edge</vt:lpstr>
      <vt:lpstr>59_Edge</vt:lpstr>
      <vt:lpstr>64_Edge</vt:lpstr>
      <vt:lpstr>85_Edge</vt:lpstr>
      <vt:lpstr>90_Edge</vt:lpstr>
      <vt:lpstr>91_Edge</vt:lpstr>
      <vt:lpstr>1_Metropolitan_bullet</vt:lpstr>
      <vt:lpstr>98_Edge</vt:lpstr>
      <vt:lpstr>1_Office 테마</vt:lpstr>
      <vt:lpstr>136_Edge</vt:lpstr>
      <vt:lpstr>148_Edge</vt:lpstr>
      <vt:lpstr>151_Edge</vt:lpstr>
      <vt:lpstr>152_Edge</vt:lpstr>
      <vt:lpstr>P&amp;S Heterogeneous Systems  Parallel Patterns: Histogram</vt:lpstr>
      <vt:lpstr>Reduction Operation</vt:lpstr>
      <vt:lpstr>Reduction Operation</vt:lpstr>
      <vt:lpstr>Sequential Reduction</vt:lpstr>
      <vt:lpstr>Tree-Based Reduction on GPU</vt:lpstr>
      <vt:lpstr>Vector Reduction: Naïve Mapping (I)</vt:lpstr>
      <vt:lpstr>Vector Reduction: Naïve Mapping (II)</vt:lpstr>
      <vt:lpstr>Divergence-Free Mapping (I)</vt:lpstr>
      <vt:lpstr>Divergence-Free Mapping (II)</vt:lpstr>
      <vt:lpstr>Warp Shuffle Functions</vt:lpstr>
      <vt:lpstr>Reduction with Warp Shuffle</vt:lpstr>
      <vt:lpstr>Reduction with Warp Reduce</vt:lpstr>
      <vt:lpstr>Atomic Operations</vt:lpstr>
      <vt:lpstr>Atomic Operations (I)</vt:lpstr>
      <vt:lpstr>Atomic Operations (II)</vt:lpstr>
      <vt:lpstr>Uses of Atomic Operations</vt:lpstr>
      <vt:lpstr>Data Races</vt:lpstr>
      <vt:lpstr>Data Races Example (I)</vt:lpstr>
      <vt:lpstr>Data Races Example (II)</vt:lpstr>
      <vt:lpstr>Mutual Exclusion</vt:lpstr>
      <vt:lpstr>Mutexes in a FGMT Architecture</vt:lpstr>
      <vt:lpstr>Atomic Operations: Architectural Support</vt:lpstr>
      <vt:lpstr>Recall: Uses of Atomic Operations</vt:lpstr>
      <vt:lpstr>Optimized Parallel Reduction</vt:lpstr>
      <vt:lpstr>Reduction with Atomic Operations</vt:lpstr>
      <vt:lpstr>Search Space of Parallel Reduction</vt:lpstr>
      <vt:lpstr>Automatic Generation of Parallel Reduction</vt:lpstr>
      <vt:lpstr>Histogram Computation</vt:lpstr>
      <vt:lpstr>Histogram Computation</vt:lpstr>
      <vt:lpstr>Sequential Histogram Computation</vt:lpstr>
      <vt:lpstr>Sequential Histogram Function</vt:lpstr>
      <vt:lpstr>Parallel Histogram Computation: Iteration 1</vt:lpstr>
      <vt:lpstr>(Wrong) Parallel Histogram Kernel</vt:lpstr>
      <vt:lpstr>Parallel Histogram Computation: Iteration 2</vt:lpstr>
      <vt:lpstr>(Correct) Parallel Histogram Kernel</vt:lpstr>
      <vt:lpstr>Atomic Operations on DRAM</vt:lpstr>
      <vt:lpstr>Hardware Improvements</vt:lpstr>
      <vt:lpstr>Hardware Improvements (Cont.)</vt:lpstr>
      <vt:lpstr>Image Histogram</vt:lpstr>
      <vt:lpstr>Histogram Computation of Natural Images</vt:lpstr>
      <vt:lpstr>Privatization</vt:lpstr>
      <vt:lpstr>Histogram Privatization</vt:lpstr>
      <vt:lpstr>Histogram Privatization + Coarsening</vt:lpstr>
      <vt:lpstr>Parallel Histogram Kernel with Privatization (+ Coarsening)</vt:lpstr>
      <vt:lpstr>Warp-Synchronous Programming for Atomic Operations</vt:lpstr>
      <vt:lpstr>Warp Shuffle Functions</vt:lpstr>
      <vt:lpstr>Other Warp-Synchronous Primitives</vt:lpstr>
      <vt:lpstr>Other Warp-Synchronous Primitives</vt:lpstr>
      <vt:lpstr>Coalesced Atomic Operations</vt:lpstr>
      <vt:lpstr>Evolution of the  Architectural Support for  Atomic Operations</vt:lpstr>
      <vt:lpstr>Atomic Operations on Shared Memory</vt:lpstr>
      <vt:lpstr>Lock-Free Mechanism for Shared Memory Atomics</vt:lpstr>
      <vt:lpstr>Shared Memory Organization</vt:lpstr>
      <vt:lpstr>Assembly Code for Shared Memory Atomics  (pre Maxwell)</vt:lpstr>
      <vt:lpstr>Limited Number of Lock Bits</vt:lpstr>
      <vt:lpstr>Example Execution Timeline</vt:lpstr>
      <vt:lpstr>Microbenchmarking Atomic Operations</vt:lpstr>
      <vt:lpstr>Microbenchmarking Results (I)</vt:lpstr>
      <vt:lpstr>Microbenchmarking Results (II)</vt:lpstr>
      <vt:lpstr>Microbenchmarking Results (III)</vt:lpstr>
      <vt:lpstr>Limited Number of Lock Bits</vt:lpstr>
      <vt:lpstr>Configurable Hash Functions</vt:lpstr>
      <vt:lpstr>Optimizing Histogram Computation (I)</vt:lpstr>
      <vt:lpstr>Optimizing Histogram Computation (II)</vt:lpstr>
      <vt:lpstr>Atomic Operations on Shared Memory</vt:lpstr>
      <vt:lpstr>Optimizing Histogram Computation (III)</vt:lpstr>
      <vt:lpstr>Another Example: Stream Compaction</vt:lpstr>
      <vt:lpstr>Atomic Units Near Memory Banks</vt:lpstr>
      <vt:lpstr>Atomic Operations on Global Memory</vt:lpstr>
      <vt:lpstr>Atomic Units near L2 with Local Buffer</vt:lpstr>
      <vt:lpstr>Scatter vs. Gather</vt:lpstr>
      <vt:lpstr>Scatter vs. Gather: Example Codes</vt:lpstr>
      <vt:lpstr>Scatter vs. Gather: Evaluation (I)</vt:lpstr>
      <vt:lpstr>Scatter vs. Gather: Evaluation (II)</vt:lpstr>
      <vt:lpstr>Scatter vs. Gather: Evaluation (III)</vt:lpstr>
      <vt:lpstr>Effect of Hardware Improvements</vt:lpstr>
      <vt:lpstr>Recommended Readings (I)</vt:lpstr>
      <vt:lpstr>Recommended Readings (II)</vt:lpstr>
      <vt:lpstr>P&amp;S Heterogeneous Systems  Parallel Patterns: Histogram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ATLAS: A Scalable and High-Performance Scheduling Algorithm for Multiple Memory Controllers</dc:title>
  <dc:creator>yoongu</dc:creator>
  <cp:lastModifiedBy>Gomez Luna  Juan</cp:lastModifiedBy>
  <cp:revision>3136</cp:revision>
  <cp:lastPrinted>2021-11-11T11:38:37Z</cp:lastPrinted>
  <dcterms:created xsi:type="dcterms:W3CDTF">2010-10-08T20:41:54Z</dcterms:created>
  <dcterms:modified xsi:type="dcterms:W3CDTF">2022-10-05T14:29:57Z</dcterms:modified>
</cp:coreProperties>
</file>